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91" r:id="rId2"/>
    <p:sldId id="292" r:id="rId3"/>
    <p:sldId id="293" r:id="rId4"/>
    <p:sldId id="304" r:id="rId5"/>
    <p:sldId id="294" r:id="rId6"/>
    <p:sldId id="305" r:id="rId7"/>
    <p:sldId id="261" r:id="rId8"/>
    <p:sldId id="267" r:id="rId9"/>
    <p:sldId id="279" r:id="rId10"/>
    <p:sldId id="268" r:id="rId11"/>
    <p:sldId id="269" r:id="rId12"/>
    <p:sldId id="310" r:id="rId13"/>
    <p:sldId id="313" r:id="rId14"/>
    <p:sldId id="314" r:id="rId15"/>
    <p:sldId id="315" r:id="rId16"/>
    <p:sldId id="262" r:id="rId17"/>
    <p:sldId id="275" r:id="rId18"/>
    <p:sldId id="316" r:id="rId19"/>
    <p:sldId id="276" r:id="rId20"/>
    <p:sldId id="317" r:id="rId21"/>
    <p:sldId id="318" r:id="rId22"/>
    <p:sldId id="319" r:id="rId23"/>
    <p:sldId id="320" r:id="rId24"/>
    <p:sldId id="325" r:id="rId25"/>
    <p:sldId id="321" r:id="rId26"/>
    <p:sldId id="277" r:id="rId27"/>
    <p:sldId id="322" r:id="rId28"/>
    <p:sldId id="323" r:id="rId29"/>
    <p:sldId id="324" r:id="rId30"/>
    <p:sldId id="263" r:id="rId31"/>
    <p:sldId id="264" r:id="rId3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동영" initials="김" lastIdx="1" clrIdx="0">
    <p:extLst>
      <p:ext uri="{19B8F6BF-5375-455C-9EA6-DF929625EA0E}">
        <p15:presenceInfo xmlns:p15="http://schemas.microsoft.com/office/powerpoint/2012/main" userId="김동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38"/>
    <a:srgbClr val="E4D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outlineViewPr>
    <p:cViewPr>
      <p:scale>
        <a:sx n="33" d="100"/>
        <a:sy n="33" d="100"/>
      </p:scale>
      <p:origin x="0" y="-19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60995-00CA-2041-81A3-9F733E66D28A}" type="datetimeFigureOut">
              <a:rPr kumimoji="1" lang="ko-Kore-KR" altLang="en-US" smtClean="0"/>
              <a:t>04/12/2023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3D8CD-7935-8A49-8E51-00D1CF2D04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687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1248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867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1012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3260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460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37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425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053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3274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35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7A034-5EAF-E1C7-DB60-943DCD5B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51F45-FF9E-9638-AFB5-D2D90926F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6E255-E193-59D7-F90B-A8B146D4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090C-F62C-C44B-B6CD-B4BA8E49B3D0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192A7-3368-561D-6E03-869B0AE7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519464-39F3-B305-4066-3E96951B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519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7B2D4-B67B-DF73-6961-F1659A26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A2EA7D-CAEF-44BD-8784-B75D7A5E1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E83969-37EC-A61F-E99D-09A685E4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CAFFB-8EF6-7743-BA12-363177D214BD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C8B7C2-38C1-B138-DA7C-7A3094BAB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07A46-CCCD-4E98-9D87-DAC52C0C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536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7180EA-AFC6-F51C-2903-1528ECAC0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EEA26-3893-B569-7DD0-2CFA70F5B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668DE-9361-EBC9-56E9-B8D3555B0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465D-445B-D148-A305-867A5767A404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BF7691-84DE-6C8C-4637-8DA91784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68CDD-92AB-C516-290E-6657F4BE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989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88364-02E9-EA40-6036-624D3FCC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C01912-F8BB-8CAF-2779-0A1DB603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B1BF9-6AF7-342E-BCDC-325097A6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80BC-7DB2-1546-97F0-4F9955B18D7B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67401-4651-1738-B310-D1398E63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8D759-1015-AB3B-B49C-5082B90A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732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0E994-072A-354D-6E20-38B95AAF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FF9D2E-DE96-3B57-6B95-A3AF5369E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0753E-294A-5DF6-9619-0B7F24D4E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A662-90EF-614E-BB6D-36A881509E39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8BC36-1D44-5E96-3816-49ADDFF60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277A6-BB46-9D6B-CBD3-7680CEDE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98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4FBEC-E96C-A324-309B-F84E67F5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FA93A-D184-D0C8-69D9-BEFBAAAFB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BD893E-BE97-A67E-093E-0A62E0E33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428300-655A-2EDE-CB4B-548C30A4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44C8-D3B2-BD40-8A24-067D44808F12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857E80-98D0-2B2F-3E9C-09016C71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194CB8-8933-7C9D-EEF8-4AC1FE62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246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FECE5-7539-D8B0-7337-715AD724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367B8-EA71-2721-030E-7294F97C7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5E927B-63C4-E3F2-EF37-AFEAD654E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6197F-1D14-CF2A-40F3-CE4A239ED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59D1C2-E6CA-C73B-F3B4-08C6A9C41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063844-A134-8C45-F0AD-305383C8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7A58-F511-F147-BDDA-E20E71BA05BA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6F48E1-7D60-F3D9-679F-2C11B67B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3CAE33-295C-2EFA-C6B1-0AE15D0E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859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FB43C-59FE-16AF-3FB2-61A79D94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1E2E3D-C284-7AB4-2551-5959C2D82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9C25-9D6A-1141-9F0C-5C82F1E77803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82724E-16BE-C1CB-472D-269EBFB3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DA086E-C3FF-8319-9D6D-480DBE76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26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CA6751-5B0A-5C41-8101-E07906F1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D1BAC-DF3F-B04B-86D5-2B5847C9E6AD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86DCC2-EDE2-0045-EF81-71FF2AD5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13BC8-D71E-7CF5-7A38-EEBE0F4C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519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3C88A-3B42-B35C-62B8-4322836D9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88422-C2B6-7F25-4621-34BECAF8D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626BF-B917-1E51-C4F7-F43B6927F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60B8FB-3804-F160-B953-EFCA48B5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ADAF-646F-C843-8264-D343F42CF992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DD120F-34A2-9509-0796-3378AC59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0DA426-3D92-4DBB-3BDB-20107B0E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714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3E380-24A8-8B71-69A4-D2E7CAA0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04AADE-FBAD-6AB7-FAF4-51DC2AB91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6BDA1F-9C0B-CA7B-62A9-667FB07A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821042-0FAB-9BAB-CABF-F6FF8DC3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FDCE-402C-8C49-8913-0E420DC67A55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36401A-577B-A652-FFF1-A79078D4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74766-EB6F-5FDC-DF2F-0E3072BA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35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1E66D1-73D5-B2E5-A3E9-C3399255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A38F0-F7B7-ABC8-19AA-37E51E0C4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BF9DB-4148-9295-B060-4C3DBF0DC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DAB59-C052-A646-A3D6-C2FDF82992C1}" type="datetime1">
              <a:rPr kumimoji="1" lang="ko-KR" altLang="en-US" smtClean="0"/>
              <a:t>2023-04-12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7925C9-CCD7-B8AF-F5A6-022E1AD4C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DA7C8-E0BB-FDBD-3453-F385DC5E2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448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765F2-A94A-3465-DE46-13E09EBB4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512" y="1310030"/>
            <a:ext cx="10384971" cy="1655762"/>
          </a:xfrm>
        </p:spPr>
        <p:txBody>
          <a:bodyPr>
            <a:normAutofit fontScale="90000"/>
          </a:bodyPr>
          <a:lstStyle/>
          <a:p>
            <a:r>
              <a:rPr kumimoji="1" lang="en-US" altLang="en-US" sz="4800" dirty="0" err="1">
                <a:latin typeface="Arial Rounded MT Bold" panose="020F0704030504030204" pitchFamily="34" charset="0"/>
                <a:cs typeface="Apple Symbols" panose="02000000000000000000" pitchFamily="2" charset="-79"/>
              </a:rPr>
              <a:t>PointPillars</a:t>
            </a:r>
            <a:r>
              <a:rPr kumimoji="1" lang="en-US" altLang="en-US" sz="4800" dirty="0">
                <a:latin typeface="Arial Rounded MT Bold" panose="020F0704030504030204" pitchFamily="34" charset="0"/>
                <a:cs typeface="Apple Symbols" panose="02000000000000000000" pitchFamily="2" charset="-79"/>
              </a:rPr>
              <a:t>: Fast Encoders for Object Detection from Point Clouds</a:t>
            </a:r>
            <a:endParaRPr kumimoji="1" lang="ko-Kore-KR" altLang="en-US" sz="4800" dirty="0">
              <a:latin typeface="Arial Rounded MT Bold" panose="020F0704030504030204" pitchFamily="34" charset="0"/>
              <a:cs typeface="Apple Symbols" panose="02000000000000000000" pitchFamily="2" charset="-79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66E02C-5E3B-3ECF-DCDC-4E89FA1F8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696" y="3046639"/>
            <a:ext cx="11658601" cy="360589"/>
          </a:xfrm>
        </p:spPr>
        <p:txBody>
          <a:bodyPr>
            <a:normAutofit/>
          </a:bodyPr>
          <a:lstStyle/>
          <a:p>
            <a:r>
              <a:rPr lang="en-US" altLang="ko-KR" sz="1600" b="0" i="0" u="none" strike="noStrike" dirty="0">
                <a:effectLst/>
                <a:latin typeface="Lucida Grande"/>
              </a:rPr>
              <a:t>Alex H. Lang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600" b="0" i="0" u="none" strike="noStrike" dirty="0">
                <a:effectLst/>
                <a:latin typeface="Lucida Grande"/>
              </a:rPr>
              <a:t>Sourabh Vora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600" b="0" i="0" u="none" strike="noStrike" dirty="0">
                <a:effectLst/>
                <a:latin typeface="Lucida Grande"/>
              </a:rPr>
              <a:t>Holger Caesar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600" b="0" i="0" u="none" strike="noStrike" dirty="0">
                <a:effectLst/>
                <a:latin typeface="Lucida Grande"/>
              </a:rPr>
              <a:t>Lubing Zhou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600" b="0" i="0" u="none" strike="noStrike" dirty="0" err="1">
                <a:effectLst/>
                <a:latin typeface="Lucida Grande"/>
              </a:rPr>
              <a:t>Jiong</a:t>
            </a:r>
            <a:r>
              <a:rPr lang="en-US" altLang="ko-KR" sz="1600" b="0" i="0" u="none" strike="noStrike" dirty="0">
                <a:effectLst/>
                <a:latin typeface="Lucida Grande"/>
              </a:rPr>
              <a:t> Yang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600" b="0" i="0" u="none" strike="noStrike" dirty="0">
                <a:effectLst/>
                <a:latin typeface="Lucida Grande"/>
              </a:rPr>
              <a:t>Oscar </a:t>
            </a:r>
            <a:r>
              <a:rPr lang="en-US" altLang="ko-KR" sz="1600" b="0" i="0" u="none" strike="noStrike" dirty="0" err="1">
                <a:effectLst/>
                <a:latin typeface="Lucida Grande"/>
              </a:rPr>
              <a:t>Beijbom</a:t>
            </a:r>
            <a:endParaRPr kumimoji="1" lang="ko-Kore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DDC29E8-1AF6-47E2-9223-4A612433AE0F}"/>
              </a:ext>
            </a:extLst>
          </p:cNvPr>
          <p:cNvCxnSpPr>
            <a:cxnSpLocks/>
          </p:cNvCxnSpPr>
          <p:nvPr/>
        </p:nvCxnSpPr>
        <p:spPr>
          <a:xfrm flipH="1">
            <a:off x="0" y="2965792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83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rial Rounded MT Bold" panose="020F0704030504030204" pitchFamily="34" charset="0"/>
              </a:rPr>
              <a:t>PointPillars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Network (4 / </a:t>
            </a:r>
            <a:r>
              <a:rPr kumimoji="1" lang="en-US" altLang="ko-KR" dirty="0">
                <a:latin typeface="Arial Rounded MT Bold" panose="020F0704030504030204" pitchFamily="34" charset="0"/>
              </a:rPr>
              <a:t>9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8BF9F-AEB7-9E2A-76D0-1444CE102B0B}"/>
              </a:ext>
            </a:extLst>
          </p:cNvPr>
          <p:cNvSpPr txBox="1"/>
          <p:nvPr/>
        </p:nvSpPr>
        <p:spPr>
          <a:xfrm>
            <a:off x="1132115" y="1387623"/>
            <a:ext cx="432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Pointcloud</a:t>
            </a:r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Pseudo-Image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내용 개체 틀 12" descr="도표이(가) 표시된 사진&#10;&#10;자동 생성된 설명">
            <a:extLst>
              <a:ext uri="{FF2B5EF4-FFF2-40B4-BE49-F238E27FC236}">
                <a16:creationId xmlns:a16="http://schemas.microsoft.com/office/drawing/2014/main" id="{846FD117-636F-1780-6CF7-3E8538DD6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5" t="50177" r="51596" b="4742"/>
          <a:stretch/>
        </p:blipFill>
        <p:spPr>
          <a:xfrm>
            <a:off x="1291604" y="2174824"/>
            <a:ext cx="6158040" cy="1843484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B8D460-0B69-3BB6-4667-9734AC69072B}"/>
              </a:ext>
            </a:extLst>
          </p:cNvPr>
          <p:cNvSpPr/>
          <p:nvPr/>
        </p:nvSpPr>
        <p:spPr>
          <a:xfrm>
            <a:off x="1132115" y="3891392"/>
            <a:ext cx="318977" cy="230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F64F88-22A2-B241-BD54-95ACC0E9F8D1}"/>
              </a:ext>
            </a:extLst>
          </p:cNvPr>
          <p:cNvSpPr/>
          <p:nvPr/>
        </p:nvSpPr>
        <p:spPr>
          <a:xfrm>
            <a:off x="7290156" y="3879628"/>
            <a:ext cx="318977" cy="230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CDE962-CF0B-CD11-79DA-28EA42C694ED}"/>
                  </a:ext>
                </a:extLst>
              </p:cNvPr>
              <p:cNvSpPr txBox="1"/>
              <p:nvPr/>
            </p:nvSpPr>
            <p:spPr>
              <a:xfrm>
                <a:off x="1132115" y="4351728"/>
                <a:ext cx="1022168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altLang="ko-KR" sz="1800" dirty="0"/>
                  <a:t>Linear, </a:t>
                </a:r>
                <a:r>
                  <a:rPr lang="en-US" altLang="ko-KR" sz="1800" dirty="0" err="1"/>
                  <a:t>BatchNorm</a:t>
                </a:r>
                <a:r>
                  <a:rPr lang="en-US" altLang="ko-KR" sz="1800" dirty="0"/>
                  <a:t> and </a:t>
                </a:r>
                <a:r>
                  <a:rPr lang="en-US" altLang="ko-KR" sz="1800" dirty="0" err="1"/>
                  <a:t>ReLU</a:t>
                </a:r>
                <a:r>
                  <a:rPr lang="en-US" altLang="ko-KR" sz="1800" dirty="0"/>
                  <a:t> to generate a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800" dirty="0"/>
                  <a:t>sized</a:t>
                </a:r>
                <a:r>
                  <a:rPr kumimoji="1" lang="en-US" altLang="ko-KR" sz="1800" dirty="0"/>
                  <a:t> tensor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kumimoji="1" lang="en-US" altLang="ko-Kore-KR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kumimoji="1" lang="en-US" altLang="ko-Kore-KR" sz="1800" dirty="0"/>
                  <a:t>M</a:t>
                </a:r>
                <a:r>
                  <a:rPr lang="en-US" altLang="ko-KR" sz="1800" dirty="0"/>
                  <a:t>ax operation over the channels to create an output tensor of size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ko-KR" sz="1800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kumimoji="1" lang="en-US" altLang="ko-Kore-KR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altLang="ko-Kore-KR" sz="1800" dirty="0">
                    <a:effectLst/>
                    <a:cs typeface="Arial" panose="020B0604020202020204" pitchFamily="34" charset="0"/>
                  </a:rPr>
                  <a:t>Linear layer can be formulated as a 1x1 convolution across the tensor resulting in very efficient computation</a:t>
                </a:r>
                <a:endParaRPr lang="en-US" altLang="ko-Kore-KR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CDE962-CF0B-CD11-79DA-28EA42C69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5" y="4351728"/>
                <a:ext cx="10221685" cy="1754326"/>
              </a:xfrm>
              <a:prstGeom prst="rect">
                <a:avLst/>
              </a:prstGeom>
              <a:blipFill>
                <a:blip r:embed="rId3"/>
                <a:stretch>
                  <a:fillRect l="-496" t="-1439" b="-50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A7CA12F-AE07-47FE-E1BA-06655DF3E69D}"/>
              </a:ext>
            </a:extLst>
          </p:cNvPr>
          <p:cNvSpPr/>
          <p:nvPr/>
        </p:nvSpPr>
        <p:spPr>
          <a:xfrm>
            <a:off x="4552052" y="2140874"/>
            <a:ext cx="1404258" cy="1911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 descr="텍스트, 스크린샷, 화면, 은이(가) 표시된 사진&#10;&#10;자동 생성된 설명">
            <a:extLst>
              <a:ext uri="{FF2B5EF4-FFF2-40B4-BE49-F238E27FC236}">
                <a16:creationId xmlns:a16="http://schemas.microsoft.com/office/drawing/2014/main" id="{D4079D1A-9FAA-EFC1-16FC-885B58187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33" y="2176165"/>
            <a:ext cx="4479236" cy="1842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30B444-7B95-2D23-DB17-554491E495CE}"/>
              </a:ext>
            </a:extLst>
          </p:cNvPr>
          <p:cNvSpPr txBox="1"/>
          <p:nvPr/>
        </p:nvSpPr>
        <p:spPr>
          <a:xfrm>
            <a:off x="1821207" y="6198255"/>
            <a:ext cx="1760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channel: 128</a:t>
            </a:r>
          </a:p>
          <a:p>
            <a:r>
              <a:rPr kumimoji="1" lang="en-US" altLang="ko-Kore-KR" sz="1400" dirty="0"/>
              <a:t>Output channel: 64</a:t>
            </a:r>
            <a:endParaRPr kumimoji="1" lang="ko-Kore-KR" altLang="en-US" sz="1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3E8E72-BCDA-EC1C-B3B0-6848BF24307A}"/>
              </a:ext>
            </a:extLst>
          </p:cNvPr>
          <p:cNvCxnSpPr>
            <a:stCxn id="13" idx="3"/>
          </p:cNvCxnSpPr>
          <p:nvPr/>
        </p:nvCxnSpPr>
        <p:spPr>
          <a:xfrm flipV="1">
            <a:off x="3581401" y="6237514"/>
            <a:ext cx="2971799" cy="22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9E607AA-C9D4-FAAB-028E-C3F8C8A046C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581401" y="6459865"/>
            <a:ext cx="2971799" cy="13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BCFCC1-4574-F73F-6EFA-CD6102D102A3}"/>
                  </a:ext>
                </a:extLst>
              </p:cNvPr>
              <p:cNvSpPr txBox="1"/>
              <p:nvPr/>
            </p:nvSpPr>
            <p:spPr>
              <a:xfrm>
                <a:off x="6553200" y="6062510"/>
                <a:ext cx="22206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</a:rPr>
                        <m:t>𝑝𝑎𝑟𝑚</m:t>
                      </m:r>
                      <m:r>
                        <a:rPr kumimoji="1" lang="en-US" altLang="ko-Kore-KR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400" b="0" i="1" dirty="0" smtClean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kumimoji="1" lang="en-US" altLang="ko-Kore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×64=8192 </m:t>
                      </m:r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BCFCC1-4574-F73F-6EFA-CD6102D10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6062510"/>
                <a:ext cx="2220686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79EE9E-AE5E-87A0-65DC-35B4C7F8DD49}"/>
                  </a:ext>
                </a:extLst>
              </p:cNvPr>
              <p:cNvSpPr txBox="1"/>
              <p:nvPr/>
            </p:nvSpPr>
            <p:spPr>
              <a:xfrm>
                <a:off x="6553200" y="6439474"/>
                <a:ext cx="28411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</a:rPr>
                        <m:t>𝑝𝑎𝑟𝑚</m:t>
                      </m:r>
                      <m:r>
                        <a:rPr kumimoji="1" lang="en-US" altLang="ko-Kore-KR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400" b="0" i="1" dirty="0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kumimoji="1" lang="en-US" altLang="ko-Kore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kumimoji="1" lang="en-US" altLang="ko-Kore-KR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ore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ore-KR" sz="1400" b="0" i="1" dirty="0" smtClean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kumimoji="1" lang="en-US" altLang="ko-Kore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×64=8192 </m:t>
                      </m:r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79EE9E-AE5E-87A0-65DC-35B4C7F8D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6439474"/>
                <a:ext cx="2841172" cy="307777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37E40C4-EC7D-C45D-2970-90A2AD7A6FD5}"/>
              </a:ext>
            </a:extLst>
          </p:cNvPr>
          <p:cNvSpPr txBox="1"/>
          <p:nvPr/>
        </p:nvSpPr>
        <p:spPr>
          <a:xfrm>
            <a:off x="4441382" y="6095168"/>
            <a:ext cx="108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Linear layer</a:t>
            </a:r>
            <a:endParaRPr kumimoji="1" lang="ko-Kore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24E0C-7134-CE8D-328D-0D31EACEFEF2}"/>
              </a:ext>
            </a:extLst>
          </p:cNvPr>
          <p:cNvSpPr txBox="1"/>
          <p:nvPr/>
        </p:nvSpPr>
        <p:spPr>
          <a:xfrm>
            <a:off x="4441382" y="6480256"/>
            <a:ext cx="108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1X1 conv</a:t>
            </a:r>
            <a:endParaRPr kumimoji="1" lang="ko-Kore-KR" altLang="en-US" sz="14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027A248-D2EF-5FE8-1302-58763867B0A5}"/>
              </a:ext>
            </a:extLst>
          </p:cNvPr>
          <p:cNvGrpSpPr/>
          <p:nvPr/>
        </p:nvGrpSpPr>
        <p:grpSpPr>
          <a:xfrm>
            <a:off x="6585858" y="5818684"/>
            <a:ext cx="3799114" cy="1025692"/>
            <a:chOff x="3254829" y="4892360"/>
            <a:chExt cx="3799114" cy="1180747"/>
          </a:xfrm>
        </p:grpSpPr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7ACF5D8D-3D36-8ABD-8486-6BE8DD457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102" t="72623" r="43019" b="13805"/>
            <a:stretch/>
          </p:blipFill>
          <p:spPr>
            <a:xfrm>
              <a:off x="3254829" y="5348078"/>
              <a:ext cx="3799114" cy="725029"/>
            </a:xfrm>
            <a:prstGeom prst="rect">
              <a:avLst/>
            </a:prstGeom>
          </p:spPr>
        </p:pic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B184E3D3-B365-1DA8-C988-6D159AA2F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102" t="23138" r="43019" b="68330"/>
            <a:stretch/>
          </p:blipFill>
          <p:spPr>
            <a:xfrm>
              <a:off x="3254829" y="4892360"/>
              <a:ext cx="3799114" cy="455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90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rial Rounded MT Bold" panose="020F0704030504030204" pitchFamily="34" charset="0"/>
              </a:rPr>
              <a:t>PointPillars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Network (5 / </a:t>
            </a:r>
            <a:r>
              <a:rPr kumimoji="1" lang="en-US" altLang="ko-KR" dirty="0">
                <a:latin typeface="Arial Rounded MT Bold" panose="020F0704030504030204" pitchFamily="34" charset="0"/>
              </a:rPr>
              <a:t>9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B264C-1290-6FD1-0F96-65A3F5AC9257}"/>
              </a:ext>
            </a:extLst>
          </p:cNvPr>
          <p:cNvSpPr txBox="1"/>
          <p:nvPr/>
        </p:nvSpPr>
        <p:spPr>
          <a:xfrm>
            <a:off x="1132115" y="1387623"/>
            <a:ext cx="432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Pointcloud</a:t>
            </a:r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Pseudo-Image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내용 개체 틀 12" descr="도표이(가) 표시된 사진&#10;&#10;자동 생성된 설명">
            <a:extLst>
              <a:ext uri="{FF2B5EF4-FFF2-40B4-BE49-F238E27FC236}">
                <a16:creationId xmlns:a16="http://schemas.microsoft.com/office/drawing/2014/main" id="{F2F559F9-7A81-1A8A-62B5-61A35381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5" t="50177" r="51596" b="4742"/>
          <a:stretch/>
        </p:blipFill>
        <p:spPr>
          <a:xfrm>
            <a:off x="1291604" y="2157849"/>
            <a:ext cx="6158040" cy="1843484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788D50-B2D7-B8A5-9E88-F66DF1378733}"/>
              </a:ext>
            </a:extLst>
          </p:cNvPr>
          <p:cNvSpPr/>
          <p:nvPr/>
        </p:nvSpPr>
        <p:spPr>
          <a:xfrm>
            <a:off x="1132115" y="3874417"/>
            <a:ext cx="318977" cy="230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13823F-E128-D320-E44D-861DD411F6C6}"/>
              </a:ext>
            </a:extLst>
          </p:cNvPr>
          <p:cNvSpPr/>
          <p:nvPr/>
        </p:nvSpPr>
        <p:spPr>
          <a:xfrm>
            <a:off x="7290156" y="3862653"/>
            <a:ext cx="318977" cy="230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D100B1-0E09-DAFE-1652-3197F4AE8166}"/>
                  </a:ext>
                </a:extLst>
              </p:cNvPr>
              <p:cNvSpPr txBox="1"/>
              <p:nvPr/>
            </p:nvSpPr>
            <p:spPr>
              <a:xfrm>
                <a:off x="1132116" y="4351728"/>
                <a:ext cx="64770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kumimoji="1" lang="en-US" altLang="ko-Kore-KR" sz="1800" dirty="0"/>
                  <a:t>After encoded, f</a:t>
                </a:r>
                <a:r>
                  <a:rPr lang="en-US" altLang="ko-KR" sz="1800" dirty="0"/>
                  <a:t>eatures are scattered back to the original pillar locations to create a pseudo-image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kumimoji="1" lang="en-US" altLang="ko-Kore-KR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kumimoji="1" lang="en-US" altLang="ko-Kore-KR" dirty="0"/>
                  <a:t>Pseudo-Image size: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D100B1-0E09-DAFE-1652-3197F4AE8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6" y="4351728"/>
                <a:ext cx="6477018" cy="1200329"/>
              </a:xfrm>
              <a:prstGeom prst="rect">
                <a:avLst/>
              </a:prstGeom>
              <a:blipFill>
                <a:blip r:embed="rId3"/>
                <a:stretch>
                  <a:fillRect l="-783" t="-2083" b="-72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F34357E-47BC-93BC-84AF-B759D3C88B80}"/>
              </a:ext>
            </a:extLst>
          </p:cNvPr>
          <p:cNvSpPr/>
          <p:nvPr/>
        </p:nvSpPr>
        <p:spPr>
          <a:xfrm>
            <a:off x="6204875" y="2157849"/>
            <a:ext cx="1404258" cy="1911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AA26814-5210-4EE2-9C70-D150D307D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627" y="2506272"/>
            <a:ext cx="4468601" cy="35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0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rial Rounded MT Bold" panose="020F0704030504030204" pitchFamily="34" charset="0"/>
              </a:rPr>
              <a:t>PointPillars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Network (6 / </a:t>
            </a:r>
            <a:r>
              <a:rPr kumimoji="1" lang="en-US" altLang="ko-KR" dirty="0">
                <a:latin typeface="Arial Rounded MT Bold" panose="020F0704030504030204" pitchFamily="34" charset="0"/>
              </a:rPr>
              <a:t>9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87269-7193-4978-DB9C-7C0BD3935E39}"/>
              </a:ext>
            </a:extLst>
          </p:cNvPr>
          <p:cNvSpPr txBox="1"/>
          <p:nvPr/>
        </p:nvSpPr>
        <p:spPr>
          <a:xfrm>
            <a:off x="1132116" y="1387623"/>
            <a:ext cx="5268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Backbone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B2FF85-F7F1-7B57-F7A3-ECB925F7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065" y="2647612"/>
            <a:ext cx="5606773" cy="18192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856426-925B-AC9A-2C92-CA6A14C03EDE}"/>
              </a:ext>
            </a:extLst>
          </p:cNvPr>
          <p:cNvSpPr/>
          <p:nvPr/>
        </p:nvSpPr>
        <p:spPr>
          <a:xfrm>
            <a:off x="6468306" y="2448628"/>
            <a:ext cx="1503544" cy="21417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CC6DF8-60FC-FC19-12C8-49046A54C825}"/>
              </a:ext>
            </a:extLst>
          </p:cNvPr>
          <p:cNvSpPr/>
          <p:nvPr/>
        </p:nvSpPr>
        <p:spPr>
          <a:xfrm>
            <a:off x="8051630" y="2448628"/>
            <a:ext cx="3209605" cy="214178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1B157-0229-A749-ACDB-44B0A42678CE}"/>
              </a:ext>
            </a:extLst>
          </p:cNvPr>
          <p:cNvSpPr txBox="1"/>
          <p:nvPr/>
        </p:nvSpPr>
        <p:spPr>
          <a:xfrm>
            <a:off x="7118820" y="2098824"/>
            <a:ext cx="36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0281F-595E-8296-E6B5-D8184AF06597}"/>
              </a:ext>
            </a:extLst>
          </p:cNvPr>
          <p:cNvSpPr txBox="1"/>
          <p:nvPr/>
        </p:nvSpPr>
        <p:spPr>
          <a:xfrm>
            <a:off x="9475393" y="2098824"/>
            <a:ext cx="36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E90110-3BD7-BF86-C946-BCBAFD5944E8}"/>
                  </a:ext>
                </a:extLst>
              </p:cNvPr>
              <p:cNvSpPr txBox="1"/>
              <p:nvPr/>
            </p:nvSpPr>
            <p:spPr>
              <a:xfrm>
                <a:off x="257685" y="2098824"/>
                <a:ext cx="6109364" cy="5447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Top-down network</a:t>
                </a:r>
              </a:p>
              <a:p>
                <a:r>
                  <a:rPr kumimoji="1" lang="en-US" altLang="ko-KR" sz="2000" dirty="0"/>
                  <a:t>         Top-down block : </a:t>
                </a:r>
                <a:r>
                  <a:rPr lang="en-US" altLang="ko-KR" sz="2000" dirty="0"/>
                  <a:t>Block(S, L, F)</a:t>
                </a:r>
              </a:p>
              <a:p>
                <a:endParaRPr lang="en-US" altLang="ko-KR" sz="1400" dirty="0"/>
              </a:p>
              <a:p>
                <a:r>
                  <a:rPr kumimoji="1" lang="en-US" altLang="ko-KR" sz="2000" dirty="0"/>
                  <a:t>         S : </a:t>
                </a:r>
                <a:r>
                  <a:rPr lang="en-US" altLang="ko-KR" sz="2000" dirty="0"/>
                  <a:t>stride       </a:t>
                </a:r>
                <a:endParaRPr kumimoji="1" lang="en-US" altLang="ko-KR" sz="2000" dirty="0"/>
              </a:p>
              <a:p>
                <a:r>
                  <a:rPr kumimoji="1" lang="en-US" altLang="ko-KR" sz="2000" dirty="0"/>
                  <a:t>         L : the number of </a:t>
                </a:r>
                <a:r>
                  <a:rPr lang="en-US" altLang="ko-KR" sz="2000" dirty="0"/>
                  <a:t>3x3 2D conv-layers</a:t>
                </a:r>
                <a:endParaRPr kumimoji="1" lang="en-US" altLang="ko-KR" sz="2000" dirty="0"/>
              </a:p>
              <a:p>
                <a:r>
                  <a:rPr kumimoji="1" lang="en-US" altLang="ko-KR" sz="2000" dirty="0"/>
                  <a:t>         F : </a:t>
                </a:r>
                <a:r>
                  <a:rPr lang="en-US" altLang="ko-KR" sz="2000" dirty="0"/>
                  <a:t>output channels</a:t>
                </a:r>
              </a:p>
              <a:p>
                <a:pPr marL="457200" indent="-457200">
                  <a:buAutoNum type="arabicParenR"/>
                </a:pPr>
                <a:endParaRPr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 err="1"/>
                  <a:t>Upsampling</a:t>
                </a:r>
                <a:r>
                  <a:rPr lang="en-US" altLang="ko-KR" sz="2000" dirty="0"/>
                  <a:t> and concatenation</a:t>
                </a:r>
              </a:p>
              <a:p>
                <a:r>
                  <a:rPr lang="en-US" altLang="ko-KR" sz="2000" dirty="0"/>
                  <a:t>        Up(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ko-KR" sz="2000" dirty="0"/>
                  <a:t>, F) : transposed 2D convolution</a:t>
                </a:r>
              </a:p>
              <a:p>
                <a:endParaRPr lang="en-US" altLang="ko-KR" sz="1400" dirty="0"/>
              </a:p>
              <a:p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1" lang="en-US" altLang="ko-KR" sz="2000" dirty="0"/>
                  <a:t> : initial stride/ final stride</a:t>
                </a:r>
              </a:p>
              <a:p>
                <a:r>
                  <a:rPr kumimoji="1" lang="en-US" altLang="ko-KR" sz="2000" dirty="0"/>
                  <a:t>        F : the number of final features</a:t>
                </a:r>
              </a:p>
              <a:p>
                <a:endParaRPr kumimoji="1"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The final output features are a concatenation of all features from different strides. </a:t>
                </a:r>
                <a:endParaRPr kumimoji="1" lang="en-US" altLang="ko-KR" sz="2000" dirty="0"/>
              </a:p>
              <a:p>
                <a:endParaRPr kumimoji="1" lang="en-US" altLang="ko-KR" sz="2000" dirty="0"/>
              </a:p>
              <a:p>
                <a:endParaRPr lang="en-US" altLang="ko-KR" sz="2000" dirty="0"/>
              </a:p>
              <a:p>
                <a:pPr marL="457200" indent="-457200">
                  <a:buAutoNum type="arabicParenR"/>
                </a:pPr>
                <a:endParaRPr kumimoji="1" lang="en-US" altLang="ko-Kore-K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E90110-3BD7-BF86-C946-BCBAFD59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5" y="2098824"/>
                <a:ext cx="6109364" cy="5447645"/>
              </a:xfrm>
              <a:prstGeom prst="rect">
                <a:avLst/>
              </a:prstGeom>
              <a:blipFill>
                <a:blip r:embed="rId3"/>
                <a:stretch>
                  <a:fillRect l="-830" t="-69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84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rial Rounded MT Bold" panose="020F0704030504030204" pitchFamily="34" charset="0"/>
              </a:rPr>
              <a:t>PointPillars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Network (</a:t>
            </a:r>
            <a:r>
              <a:rPr kumimoji="1" lang="en-US" altLang="ko-KR" dirty="0">
                <a:latin typeface="Arial Rounded MT Bold" panose="020F0704030504030204" pitchFamily="34" charset="0"/>
              </a:rPr>
              <a:t>7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/ </a:t>
            </a:r>
            <a:r>
              <a:rPr kumimoji="1" lang="en-US" altLang="ko-KR" dirty="0">
                <a:latin typeface="Arial Rounded MT Bold" panose="020F0704030504030204" pitchFamily="34" charset="0"/>
              </a:rPr>
              <a:t>9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87269-7193-4978-DB9C-7C0BD3935E39}"/>
              </a:ext>
            </a:extLst>
          </p:cNvPr>
          <p:cNvSpPr txBox="1"/>
          <p:nvPr/>
        </p:nvSpPr>
        <p:spPr>
          <a:xfrm>
            <a:off x="1132116" y="1387623"/>
            <a:ext cx="5268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 Details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DE50E34E-AADA-D959-88C4-1E44833F932F}"/>
              </a:ext>
            </a:extLst>
          </p:cNvPr>
          <p:cNvGraphicFramePr>
            <a:graphicFrameLocks noGrp="1"/>
          </p:cNvGraphicFramePr>
          <p:nvPr/>
        </p:nvGraphicFramePr>
        <p:xfrm>
          <a:off x="767491" y="2540159"/>
          <a:ext cx="10657017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5852">
                  <a:extLst>
                    <a:ext uri="{9D8B030D-6E8A-4147-A177-3AD203B41FA5}">
                      <a16:colId xmlns:a16="http://schemas.microsoft.com/office/drawing/2014/main" val="322904429"/>
                    </a:ext>
                  </a:extLst>
                </a:gridCol>
                <a:gridCol w="4058238">
                  <a:extLst>
                    <a:ext uri="{9D8B030D-6E8A-4147-A177-3AD203B41FA5}">
                      <a16:colId xmlns:a16="http://schemas.microsoft.com/office/drawing/2014/main" val="3405239953"/>
                    </a:ext>
                  </a:extLst>
                </a:gridCol>
                <a:gridCol w="3912927">
                  <a:extLst>
                    <a:ext uri="{9D8B030D-6E8A-4147-A177-3AD203B41FA5}">
                      <a16:colId xmlns:a16="http://schemas.microsoft.com/office/drawing/2014/main" val="2139812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Pedestian</a:t>
                      </a:r>
                      <a:r>
                        <a:rPr lang="en-US" altLang="ko-KR" dirty="0"/>
                        <a:t> &amp; Cyclist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18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weights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initialized randomly using a uniform distribution as in Delving deep into rectifiers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C (= output features)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stride of the first block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 =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 = 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32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Top – down block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Block1(S, 4, C), Block2(2S, 6, 2C), and Block3(4S, 6, 4C)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/>
                        <a:t>Upsampling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Up1(S, S, 2C), Up2(2S, S, 2C) and Up3(4S, S, 2C)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9070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9B1CC93-9AD2-AA9B-B7DB-2F629FA05453}"/>
              </a:ext>
            </a:extLst>
          </p:cNvPr>
          <p:cNvSpPr txBox="1"/>
          <p:nvPr/>
        </p:nvSpPr>
        <p:spPr>
          <a:xfrm>
            <a:off x="638615" y="5276116"/>
            <a:ext cx="110084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Then the features of Up1, Up2 and Up3 are concatenated together to create 6C features for the detection head.</a:t>
            </a:r>
            <a:endParaRPr kumimoji="1" lang="en-US" altLang="ko-KR" dirty="0"/>
          </a:p>
          <a:p>
            <a:pPr marL="457200" indent="-457200">
              <a:buAutoNum type="arabicParenR"/>
            </a:pPr>
            <a:endParaRPr kumimoji="1" lang="en-US" altLang="ko-Kore-KR" sz="2000" dirty="0"/>
          </a:p>
        </p:txBody>
      </p:sp>
    </p:spTree>
    <p:extLst>
      <p:ext uri="{BB962C8B-B14F-4D97-AF65-F5344CB8AC3E}">
        <p14:creationId xmlns:p14="http://schemas.microsoft.com/office/powerpoint/2010/main" val="417161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rial Rounded MT Bold" panose="020F0704030504030204" pitchFamily="34" charset="0"/>
              </a:rPr>
              <a:t>PointPillars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Network (</a:t>
            </a:r>
            <a:r>
              <a:rPr kumimoji="1" lang="en-US" altLang="ko-KR" dirty="0">
                <a:latin typeface="Arial Rounded MT Bold" panose="020F0704030504030204" pitchFamily="34" charset="0"/>
              </a:rPr>
              <a:t>8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/ </a:t>
            </a:r>
            <a:r>
              <a:rPr kumimoji="1" lang="en-US" altLang="ko-KR" dirty="0">
                <a:latin typeface="Arial Rounded MT Bold" panose="020F0704030504030204" pitchFamily="34" charset="0"/>
              </a:rPr>
              <a:t>9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87269-7193-4978-DB9C-7C0BD3935E39}"/>
              </a:ext>
            </a:extLst>
          </p:cNvPr>
          <p:cNvSpPr txBox="1"/>
          <p:nvPr/>
        </p:nvSpPr>
        <p:spPr>
          <a:xfrm>
            <a:off x="1132116" y="1387623"/>
            <a:ext cx="5268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Loss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550405-5667-49D4-1900-981C78E0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51" y="2222208"/>
            <a:ext cx="4859030" cy="1555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695AE-BFC6-D5F7-3DA7-7D9EABA12C00}"/>
              </a:ext>
            </a:extLst>
          </p:cNvPr>
          <p:cNvSpPr txBox="1"/>
          <p:nvPr/>
        </p:nvSpPr>
        <p:spPr>
          <a:xfrm>
            <a:off x="738031" y="2125551"/>
            <a:ext cx="5488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Same loss functions introduced in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Ground truth boxes and anchors are defined by (x, y, z, w, l, h, θ). </a:t>
            </a:r>
            <a:endParaRPr kumimoji="1" lang="en-US" altLang="ko-KR" sz="2000" dirty="0"/>
          </a:p>
          <a:p>
            <a:pPr marL="457200" indent="-457200">
              <a:buAutoNum type="arabicParenR"/>
            </a:pPr>
            <a:endParaRPr kumimoji="1" lang="en-US" altLang="ko-Kore-KR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BBC8F7-009F-D7A8-3E6E-E38120210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751" y="3901005"/>
            <a:ext cx="1825723" cy="3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rial Rounded MT Bold" panose="020F0704030504030204" pitchFamily="34" charset="0"/>
              </a:rPr>
              <a:t>PointPillars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Network (</a:t>
            </a:r>
            <a:r>
              <a:rPr kumimoji="1" lang="en-US" altLang="ko-KR" dirty="0">
                <a:latin typeface="Arial Rounded MT Bold" panose="020F0704030504030204" pitchFamily="34" charset="0"/>
              </a:rPr>
              <a:t>9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/ </a:t>
            </a:r>
            <a:r>
              <a:rPr kumimoji="1" lang="en-US" altLang="ko-KR" dirty="0">
                <a:latin typeface="Arial Rounded MT Bold" panose="020F0704030504030204" pitchFamily="34" charset="0"/>
              </a:rPr>
              <a:t>9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87269-7193-4978-DB9C-7C0BD3935E39}"/>
              </a:ext>
            </a:extLst>
          </p:cNvPr>
          <p:cNvSpPr txBox="1"/>
          <p:nvPr/>
        </p:nvSpPr>
        <p:spPr>
          <a:xfrm>
            <a:off x="1132116" y="1387623"/>
            <a:ext cx="5268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Loss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D695AE-BFC6-D5F7-3DA7-7D9EABA12C00}"/>
                  </a:ext>
                </a:extLst>
              </p:cNvPr>
              <p:cNvSpPr txBox="1"/>
              <p:nvPr/>
            </p:nvSpPr>
            <p:spPr>
              <a:xfrm>
                <a:off x="738031" y="2125551"/>
                <a:ext cx="8134120" cy="2696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The total localization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000" dirty="0"/>
              </a:p>
              <a:p>
                <a:endParaRPr kumimoji="1"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The object classification loss uses focal loss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1600" dirty="0"/>
                  <a:t>(</a:t>
                </a:r>
                <a:r>
                  <a:rPr lang="el-GR" altLang="ko-KR" sz="1600" dirty="0"/>
                  <a:t>α = 0.25 </a:t>
                </a:r>
                <a:r>
                  <a:rPr lang="en-US" altLang="ko-KR" sz="1600" dirty="0"/>
                  <a:t>and </a:t>
                </a:r>
                <a:r>
                  <a:rPr lang="el-GR" altLang="ko-KR" sz="1600" dirty="0"/>
                  <a:t>γ = </a:t>
                </a:r>
                <a:r>
                  <a:rPr lang="en-US" altLang="ko-KR" sz="1600" dirty="0"/>
                  <a:t>2</a:t>
                </a:r>
                <a:r>
                  <a:rPr kumimoji="1" lang="en-US" altLang="ko-Kore-KR" sz="16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/>
                  <a:t>The total loss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kumimoji="1" lang="en-US" altLang="ko-Kore-KR" sz="1600" dirty="0"/>
                  <a:t> : number of positive anchors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</m:oMath>
                </a14:m>
                <a:r>
                  <a:rPr kumimoji="1" lang="en-US" altLang="ko-Kore-KR" sz="1600" dirty="0"/>
                  <a:t> : 2, 1, 0.2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D695AE-BFC6-D5F7-3DA7-7D9EABA12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" y="2125551"/>
                <a:ext cx="8134120" cy="2696636"/>
              </a:xfrm>
              <a:prstGeom prst="rect">
                <a:avLst/>
              </a:prstGeom>
              <a:blipFill>
                <a:blip r:embed="rId3"/>
                <a:stretch>
                  <a:fillRect l="-624" t="-1408" b="-18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9596564-8F84-A076-E5DF-3309583F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976" y="2127730"/>
            <a:ext cx="3289469" cy="679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416202-AD1D-32A1-7492-9E90303DA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817" y="3242078"/>
            <a:ext cx="3289469" cy="4955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FA987F-78C7-AC56-78D9-34FC4A4EB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880" y="4176031"/>
            <a:ext cx="5908542" cy="6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0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(1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Evaluation Conditions</a:t>
            </a:r>
          </a:p>
          <a:p>
            <a:pPr lvl="1"/>
            <a:r>
              <a:rPr lang="en-US" altLang="ko-Kore-KR" sz="2000" dirty="0"/>
              <a:t>Train Dataset : KITTI dataset</a:t>
            </a:r>
          </a:p>
          <a:p>
            <a:pPr lvl="1"/>
            <a:r>
              <a:rPr lang="en-US" altLang="ko-Kore-KR" sz="2000" dirty="0"/>
              <a:t>Train : Val = 1 : 1 (3712 : 3769)</a:t>
            </a:r>
          </a:p>
          <a:p>
            <a:pPr lvl="1"/>
            <a:r>
              <a:rPr lang="en-US" altLang="ko-Kore-KR" sz="2000" dirty="0"/>
              <a:t>Class : Car, Pedestrian and Cyclist</a:t>
            </a:r>
          </a:p>
          <a:p>
            <a:pPr lvl="1"/>
            <a:r>
              <a:rPr lang="en-US" altLang="ko-Kore-KR" sz="2000" dirty="0"/>
              <a:t>Level : easy, moderate and hard </a:t>
            </a:r>
            <a:r>
              <a:rPr lang="en-US" altLang="ko-Kore-KR" sz="1600" dirty="0"/>
              <a:t>(⇒</a:t>
            </a:r>
            <a:r>
              <a:rPr lang="en-US" altLang="ko-Kore-KR" sz="1600" dirty="0">
                <a:effectLst/>
                <a:latin typeface="URWPalladioL"/>
              </a:rPr>
              <a:t> the object height in the 2D results, occlusion and truncation</a:t>
            </a:r>
            <a:r>
              <a:rPr lang="en-US" altLang="ko-Kore-KR" sz="1600" dirty="0"/>
              <a:t>)</a:t>
            </a:r>
          </a:p>
          <a:p>
            <a:pPr lvl="1"/>
            <a:endParaRPr lang="en-US" altLang="ko-Kore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 Optimizer : Adam</a:t>
            </a:r>
          </a:p>
          <a:p>
            <a:pPr lvl="1"/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Initial learning rate : 0.0002</a:t>
            </a:r>
          </a:p>
          <a:p>
            <a:pPr lvl="1"/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D</a:t>
            </a:r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ecay weight : 0.8 every 15 epochs</a:t>
            </a:r>
          </a:p>
          <a:p>
            <a:pPr lvl="1"/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Epoch : 160 / 320 (</a:t>
            </a:r>
            <a:r>
              <a:rPr lang="en-US" altLang="ko-Kore-K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</a:t>
            </a:r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test)</a:t>
            </a:r>
          </a:p>
          <a:p>
            <a:pPr lvl="1"/>
            <a:r>
              <a:rPr lang="en-US" altLang="ko-Kore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Batchsize</a:t>
            </a:r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 : 2 / 4 (</a:t>
            </a:r>
            <a:r>
              <a:rPr lang="en-US" altLang="ko-Kore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val</a:t>
            </a:r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 and test)</a:t>
            </a:r>
            <a:endParaRPr lang="en-US" altLang="ko-Kore-KR" sz="2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URWPalladioL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744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</a:t>
            </a:r>
            <a:r>
              <a:rPr kumimoji="1" lang="en-US" altLang="ko-KR" dirty="0">
                <a:latin typeface="Arial Rounded MT Bold" panose="020F0704030504030204" pitchFamily="34" charset="0"/>
              </a:rPr>
              <a:t>2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2188"/>
            <a:ext cx="10515600" cy="3685488"/>
          </a:xfrm>
        </p:spPr>
        <p:txBody>
          <a:bodyPr>
            <a:noAutofit/>
          </a:bodyPr>
          <a:lstStyle/>
          <a:p>
            <a:r>
              <a:rPr lang="en-US" altLang="ko-KR" sz="2000" dirty="0" err="1"/>
              <a:t>xy</a:t>
            </a:r>
            <a:r>
              <a:rPr lang="en-US" altLang="ko-KR" sz="2000" dirty="0"/>
              <a:t> resolution: 0.16 m</a:t>
            </a:r>
          </a:p>
          <a:p>
            <a:r>
              <a:rPr lang="en-US" altLang="ko-KR" sz="2000" dirty="0"/>
              <a:t>max number of pillars (P): 12000  = H X W, # of Grids</a:t>
            </a:r>
          </a:p>
          <a:p>
            <a:r>
              <a:rPr lang="en-US" altLang="ko-KR" sz="2000" dirty="0"/>
              <a:t>max number of points per pillar (N): 100</a:t>
            </a:r>
          </a:p>
          <a:p>
            <a:r>
              <a:rPr lang="en-US" altLang="ko-KR" sz="2000" dirty="0"/>
              <a:t>Same anchors and matching strategy as </a:t>
            </a:r>
            <a:r>
              <a:rPr lang="en-US" altLang="ko-KR" sz="2000" dirty="0" err="1"/>
              <a:t>VoxelNet</a:t>
            </a:r>
            <a:endParaRPr lang="en-US" altLang="ko-KR" sz="1200" dirty="0"/>
          </a:p>
          <a:p>
            <a:pPr lvl="1"/>
            <a:r>
              <a:rPr lang="en-US" altLang="ko-KR" sz="1600" dirty="0"/>
              <a:t>width, length, height, and z center, and is applied at two orientations: 0 and 90 degrees.</a:t>
            </a:r>
          </a:p>
          <a:p>
            <a:pPr lvl="1"/>
            <a:endParaRPr lang="en-US" altLang="ko-KR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17</a:t>
            </a:fld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135B2-147C-6092-2304-DED567C27C24}"/>
              </a:ext>
            </a:extLst>
          </p:cNvPr>
          <p:cNvSpPr txBox="1"/>
          <p:nvPr/>
        </p:nvSpPr>
        <p:spPr>
          <a:xfrm>
            <a:off x="1132116" y="1387623"/>
            <a:ext cx="5268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Settings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0799AA7B-DE85-C37A-CE7E-800DC16FF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45719"/>
              </p:ext>
            </p:extLst>
          </p:nvPr>
        </p:nvGraphicFramePr>
        <p:xfrm>
          <a:off x="1143000" y="4232893"/>
          <a:ext cx="10160826" cy="184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50426">
                  <a:extLst>
                    <a:ext uri="{9D8B030D-6E8A-4147-A177-3AD203B41FA5}">
                      <a16:colId xmlns:a16="http://schemas.microsoft.com/office/drawing/2014/main" val="42625408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9992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19621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Pedestrian &amp; Cyclist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37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(x, y, z) boundaries range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[(0, 70.4), (-40, 40), (-3, 1)] (m)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[(0, 48), (-20, 20), (-2.5, 0.5)] (m)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24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Anchor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range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(w, h, l)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(1.6, 3.9, 1.5) (m)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(0.6, 0.8, 1.73) / (0.6, 1.76, 1.73) (m)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Anchor’s z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 (m)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-0.6 (m)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7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positive and negative threshold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 and 0.45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 and 0.3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7032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F85BBF5-447F-4CC5-A923-542EEACF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35" y="1527832"/>
            <a:ext cx="2828534" cy="189348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94419B9-C338-411A-B230-3D334AD7970D}"/>
              </a:ext>
            </a:extLst>
          </p:cNvPr>
          <p:cNvCxnSpPr>
            <a:cxnSpLocks/>
          </p:cNvCxnSpPr>
          <p:nvPr/>
        </p:nvCxnSpPr>
        <p:spPr>
          <a:xfrm flipH="1" flipV="1">
            <a:off x="7793878" y="1954876"/>
            <a:ext cx="675061" cy="3546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0CF506-CF5D-4E72-967D-C112C59149B8}"/>
              </a:ext>
            </a:extLst>
          </p:cNvPr>
          <p:cNvSpPr txBox="1"/>
          <p:nvPr/>
        </p:nvSpPr>
        <p:spPr>
          <a:xfrm>
            <a:off x="8205051" y="2610165"/>
            <a:ext cx="32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7079D-1B49-4C8A-AEC4-C778B219080D}"/>
              </a:ext>
            </a:extLst>
          </p:cNvPr>
          <p:cNvSpPr txBox="1"/>
          <p:nvPr/>
        </p:nvSpPr>
        <p:spPr>
          <a:xfrm>
            <a:off x="9646208" y="3314887"/>
            <a:ext cx="32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01CE1278-DFF8-4A49-B464-9C59EBF9BAD9}"/>
              </a:ext>
            </a:extLst>
          </p:cNvPr>
          <p:cNvSpPr/>
          <p:nvPr/>
        </p:nvSpPr>
        <p:spPr>
          <a:xfrm rot="15376855">
            <a:off x="7072103" y="1662577"/>
            <a:ext cx="650513" cy="490442"/>
          </a:xfrm>
          <a:prstGeom prst="parallelogram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C0C6CB-B717-469E-BC13-AA4B3F489FB8}"/>
              </a:ext>
            </a:extLst>
          </p:cNvPr>
          <p:cNvSpPr txBox="1"/>
          <p:nvPr/>
        </p:nvSpPr>
        <p:spPr>
          <a:xfrm>
            <a:off x="6527958" y="1761589"/>
            <a:ext cx="74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0.16m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5F357B-8FD2-4135-860F-0F8A44865EB6}"/>
              </a:ext>
            </a:extLst>
          </p:cNvPr>
          <p:cNvSpPr txBox="1"/>
          <p:nvPr/>
        </p:nvSpPr>
        <p:spPr>
          <a:xfrm>
            <a:off x="7144035" y="2193089"/>
            <a:ext cx="74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0.16m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620586-6C58-4B67-BBFE-B53DF4B8C90E}"/>
              </a:ext>
            </a:extLst>
          </p:cNvPr>
          <p:cNvSpPr txBox="1"/>
          <p:nvPr/>
        </p:nvSpPr>
        <p:spPr>
          <a:xfrm>
            <a:off x="8530308" y="1474921"/>
            <a:ext cx="962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100 points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328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(3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2188"/>
            <a:ext cx="10515600" cy="3685488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Method 1</a:t>
            </a:r>
          </a:p>
          <a:p>
            <a:pPr lvl="1"/>
            <a:r>
              <a:rPr lang="en-US" altLang="ko-KR" sz="1600" dirty="0"/>
              <a:t>SECOND</a:t>
            </a:r>
            <a:r>
              <a:rPr lang="ko-KR" altLang="en-US" sz="1600" dirty="0"/>
              <a:t>와 동일하게 모든 </a:t>
            </a:r>
            <a:r>
              <a:rPr lang="en-US" altLang="ko-KR" sz="1600" dirty="0"/>
              <a:t>class</a:t>
            </a:r>
            <a:r>
              <a:rPr lang="ko-KR" altLang="en-US" sz="1600" dirty="0"/>
              <a:t>들의 </a:t>
            </a:r>
            <a:r>
              <a:rPr lang="en-US" altLang="ko-KR" sz="1600" dirty="0"/>
              <a:t>GT boxes</a:t>
            </a:r>
            <a:r>
              <a:rPr lang="ko-KR" altLang="en-US" sz="1600" dirty="0"/>
              <a:t>와 그 안에 들어 있는 </a:t>
            </a:r>
            <a:r>
              <a:rPr lang="en-US" altLang="ko-KR" sz="1600" dirty="0"/>
              <a:t>point</a:t>
            </a:r>
            <a:r>
              <a:rPr lang="ko-KR" altLang="en-US" sz="1600" dirty="0"/>
              <a:t>들에 대해 </a:t>
            </a:r>
            <a:r>
              <a:rPr lang="en-US" altLang="ko-KR" sz="1600" dirty="0"/>
              <a:t>Lookup table</a:t>
            </a:r>
            <a:r>
              <a:rPr lang="ko-KR" altLang="en-US" sz="1600" dirty="0"/>
              <a:t>을 만들고        </a:t>
            </a:r>
            <a:r>
              <a:rPr lang="en-US" altLang="ko-KR" sz="1600" dirty="0"/>
              <a:t>cars, pedestrians, and cyclists </a:t>
            </a:r>
            <a:r>
              <a:rPr lang="ko-KR" altLang="en-US" sz="1600" dirty="0"/>
              <a:t>각각에 대해 </a:t>
            </a:r>
            <a:r>
              <a:rPr lang="en-US" altLang="ko-KR" sz="1600" dirty="0"/>
              <a:t>random</a:t>
            </a:r>
            <a:r>
              <a:rPr lang="ko-KR" altLang="en-US" sz="1600" dirty="0"/>
              <a:t>하게 </a:t>
            </a:r>
            <a:r>
              <a:rPr lang="en-US" altLang="ko-KR" sz="1600" dirty="0"/>
              <a:t>15, 0, 8</a:t>
            </a:r>
            <a:r>
              <a:rPr lang="ko-KR" altLang="en-US" sz="1600" dirty="0"/>
              <a:t>로 선택하여</a:t>
            </a:r>
            <a:r>
              <a:rPr lang="en-US" altLang="ko-KR" sz="1600" dirty="0"/>
              <a:t> </a:t>
            </a:r>
            <a:r>
              <a:rPr lang="ko-KR" altLang="en-US" sz="1600" dirty="0"/>
              <a:t>원래 </a:t>
            </a:r>
            <a:r>
              <a:rPr lang="en-US" altLang="ko-KR" sz="1600" dirty="0"/>
              <a:t>point cloud</a:t>
            </a:r>
            <a:r>
              <a:rPr lang="ko-KR" altLang="en-US" sz="1600" dirty="0"/>
              <a:t>에 추가함</a:t>
            </a:r>
            <a:endParaRPr lang="en-US" altLang="ko-KR" sz="1600" dirty="0"/>
          </a:p>
          <a:p>
            <a:pPr lvl="1"/>
            <a:r>
              <a:rPr lang="en-US" altLang="ko-KR" sz="1600" dirty="0"/>
              <a:t>15, 0, 8 for cars, pedestrians, and cyclists -&gt; (Class imbalance)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18</a:t>
            </a:fld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135B2-147C-6092-2304-DED567C27C24}"/>
              </a:ext>
            </a:extLst>
          </p:cNvPr>
          <p:cNvSpPr txBox="1"/>
          <p:nvPr/>
        </p:nvSpPr>
        <p:spPr>
          <a:xfrm>
            <a:off x="1132116" y="1387623"/>
            <a:ext cx="5268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Augmentation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1BAC09D6-6230-DD00-28EA-90F5C3931370}"/>
              </a:ext>
            </a:extLst>
          </p:cNvPr>
          <p:cNvSpPr txBox="1">
            <a:spLocks/>
          </p:cNvSpPr>
          <p:nvPr/>
        </p:nvSpPr>
        <p:spPr>
          <a:xfrm>
            <a:off x="838199" y="3556650"/>
            <a:ext cx="10515600" cy="2682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Method 2 </a:t>
            </a:r>
            <a:r>
              <a:rPr lang="en-US" altLang="ko-KR" sz="1200" dirty="0"/>
              <a:t>(ground truth boxes are individually augmented)</a:t>
            </a:r>
          </a:p>
          <a:p>
            <a:pPr marL="742950" lvl="1" indent="-285750"/>
            <a:r>
              <a:rPr lang="en-US" altLang="ko-KR" sz="1600" dirty="0"/>
              <a:t>random rotation : uniformly drawn from [−π/20, π/20]</a:t>
            </a:r>
          </a:p>
          <a:p>
            <a:pPr marL="742950" lvl="1" indent="-285750"/>
            <a:r>
              <a:rPr lang="en-US" altLang="ko-KR" sz="1600" dirty="0"/>
              <a:t>random transformation : translated (x, y, and z independently drawn from N (0, 0.25))</a:t>
            </a: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4E8C01BF-84E0-1934-D343-0A064ECB9818}"/>
              </a:ext>
            </a:extLst>
          </p:cNvPr>
          <p:cNvSpPr txBox="1">
            <a:spLocks/>
          </p:cNvSpPr>
          <p:nvPr/>
        </p:nvSpPr>
        <p:spPr>
          <a:xfrm>
            <a:off x="838199" y="4840009"/>
            <a:ext cx="10515600" cy="12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Method 3 </a:t>
            </a:r>
            <a:r>
              <a:rPr lang="en-US" altLang="ko-KR" sz="1200" dirty="0"/>
              <a:t>(applied to the point cloud and all boxes)</a:t>
            </a:r>
          </a:p>
          <a:p>
            <a:pPr lvl="1"/>
            <a:r>
              <a:rPr lang="en-US" altLang="ko-KR" sz="1600" dirty="0"/>
              <a:t>random mirroring flip along the x axis</a:t>
            </a:r>
          </a:p>
          <a:p>
            <a:pPr lvl="1"/>
            <a:r>
              <a:rPr lang="en-US" altLang="ko-KR" sz="1600" dirty="0"/>
              <a:t>global rotation and scaling</a:t>
            </a:r>
          </a:p>
          <a:p>
            <a:pPr lvl="1"/>
            <a:r>
              <a:rPr lang="en-US" altLang="ko-KR" sz="1600" dirty="0"/>
              <a:t>global translation with x, y, z drawn from N (0, 0.2)</a:t>
            </a:r>
          </a:p>
          <a:p>
            <a:pPr lvl="1"/>
            <a:endParaRPr lang="en-US" altLang="ko-KR" sz="1200" dirty="0"/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21281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(4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19</a:t>
            </a:fld>
            <a:endParaRPr kumimoji="1" lang="ko-Kore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0F057513-4935-C523-6348-569671C03B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2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Results (</a:t>
            </a:r>
            <a:r>
              <a:rPr lang="en-US" altLang="ko-KR" dirty="0"/>
              <a:t>Quantitative Analysis</a:t>
            </a:r>
            <a:r>
              <a:rPr lang="en-US" altLang="ko-Kore-KR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F47B7C-39FB-6BBA-79AF-B4DC53E5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65" y="2490967"/>
            <a:ext cx="7108092" cy="38394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0FC763-F549-00C0-DD12-28FAF3559E53}"/>
              </a:ext>
            </a:extLst>
          </p:cNvPr>
          <p:cNvSpPr txBox="1"/>
          <p:nvPr/>
        </p:nvSpPr>
        <p:spPr>
          <a:xfrm>
            <a:off x="8039357" y="2582267"/>
            <a:ext cx="37489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Outperform in </a:t>
            </a:r>
            <a:r>
              <a:rPr lang="en-US" altLang="ko-KR" dirty="0" err="1"/>
              <a:t>mAP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Fastest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Compared to lidar-only methods, </a:t>
            </a:r>
            <a:r>
              <a:rPr lang="en-US" altLang="ko-KR" dirty="0" err="1"/>
              <a:t>PointPillars</a:t>
            </a:r>
            <a:r>
              <a:rPr lang="en-US" altLang="ko-KR" dirty="0"/>
              <a:t> achieves better results across all classes and difficulty strata except for the easy car stratum.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also outperforms fusion based methods on cars and cyclists.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C1479-597A-474A-A71F-E466E1FDE042}"/>
              </a:ext>
            </a:extLst>
          </p:cNvPr>
          <p:cNvSpPr txBox="1"/>
          <p:nvPr/>
        </p:nvSpPr>
        <p:spPr>
          <a:xfrm>
            <a:off x="1113850" y="6339728"/>
            <a:ext cx="67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Average precision (AP) (in %) for 3D boxes in the KITTI validation set.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CC54C-96CA-433A-9497-7D8EDD75C2E0}"/>
              </a:ext>
            </a:extLst>
          </p:cNvPr>
          <p:cNvSpPr txBox="1"/>
          <p:nvPr/>
        </p:nvSpPr>
        <p:spPr>
          <a:xfrm>
            <a:off x="8039357" y="1521987"/>
            <a:ext cx="3178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60Hz = 0.01667 seconds</a:t>
            </a:r>
          </a:p>
          <a:p>
            <a:r>
              <a:rPr lang="en-US" altLang="ko-KR" dirty="0"/>
              <a:t>30Hz = 0.03333 seconds</a:t>
            </a:r>
          </a:p>
          <a:p>
            <a:r>
              <a:rPr lang="en-US" altLang="ko-KR" dirty="0"/>
              <a:t>10Hz = 0.1 seconds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39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Outline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4AAE38-FA75-25BF-8034-8ED43DF5F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7397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kumimoji="1" lang="en-US" altLang="ko-Kore-KR" dirty="0"/>
              <a:t>Introduction</a:t>
            </a:r>
          </a:p>
          <a:p>
            <a:pPr>
              <a:buFont typeface="Wingdings" pitchFamily="2" charset="2"/>
              <a:buChar char="§"/>
            </a:pPr>
            <a:endParaRPr kumimoji="1" lang="en-US" altLang="ko-Kore-KR" dirty="0"/>
          </a:p>
          <a:p>
            <a:pPr>
              <a:buFont typeface="Wingdings" pitchFamily="2" charset="2"/>
              <a:buChar char="§"/>
            </a:pPr>
            <a:r>
              <a:rPr kumimoji="1" lang="en-US" altLang="ko-Kore-KR" dirty="0"/>
              <a:t>Contribution</a:t>
            </a:r>
          </a:p>
          <a:p>
            <a:pPr>
              <a:buFont typeface="Wingdings" pitchFamily="2" charset="2"/>
              <a:buChar char="§"/>
            </a:pPr>
            <a:endParaRPr kumimoji="1" lang="en-US" altLang="ko-Kore-KR" dirty="0"/>
          </a:p>
          <a:p>
            <a:pPr>
              <a:buFont typeface="Wingdings" pitchFamily="2" charset="2"/>
              <a:buChar char="§"/>
            </a:pPr>
            <a:r>
              <a:rPr kumimoji="1" lang="en-US" altLang="ko-Kore-KR" dirty="0" err="1"/>
              <a:t>PointPillars</a:t>
            </a:r>
            <a:r>
              <a:rPr kumimoji="1" lang="en-US" altLang="ko-Kore-KR" dirty="0"/>
              <a:t> Network</a:t>
            </a:r>
          </a:p>
          <a:p>
            <a:pPr lvl="1">
              <a:buFont typeface="Wingdings" pitchFamily="2" charset="2"/>
              <a:buChar char="§"/>
            </a:pPr>
            <a:r>
              <a:rPr kumimoji="1" lang="en-US" altLang="ko-Kore-KR" dirty="0"/>
              <a:t>Network Architecture</a:t>
            </a:r>
          </a:p>
          <a:p>
            <a:pPr lvl="1">
              <a:buFont typeface="Wingdings" pitchFamily="2" charset="2"/>
              <a:buChar char="§"/>
            </a:pPr>
            <a:r>
              <a:rPr kumimoji="1" lang="en-US" altLang="ko-Kore-KR" dirty="0"/>
              <a:t>Loss</a:t>
            </a:r>
          </a:p>
          <a:p>
            <a:pPr lvl="1">
              <a:buFont typeface="Wingdings" pitchFamily="2" charset="2"/>
              <a:buChar char="§"/>
            </a:pPr>
            <a:endParaRPr kumimoji="1" lang="en-US" altLang="ko-Kore-KR" dirty="0"/>
          </a:p>
          <a:p>
            <a:pPr>
              <a:buFont typeface="Wingdings" pitchFamily="2" charset="2"/>
              <a:buChar char="§"/>
            </a:pPr>
            <a:r>
              <a:rPr kumimoji="1" lang="en-US" altLang="ko-Kore-KR" dirty="0"/>
              <a:t>Experiments</a:t>
            </a:r>
          </a:p>
          <a:p>
            <a:pPr>
              <a:buFont typeface="Wingdings" pitchFamily="2" charset="2"/>
              <a:buChar char="§"/>
            </a:pPr>
            <a:endParaRPr kumimoji="1" lang="en-US" altLang="ko-Kore-KR" dirty="0"/>
          </a:p>
          <a:p>
            <a:pPr>
              <a:buFont typeface="Wingdings" pitchFamily="2" charset="2"/>
              <a:buChar char="§"/>
            </a:pPr>
            <a:r>
              <a:rPr kumimoji="1" lang="en-US" altLang="ko-Kore-KR" dirty="0"/>
              <a:t>Conclusion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6">
            <a:extLst>
              <a:ext uri="{FF2B5EF4-FFF2-40B4-BE49-F238E27FC236}">
                <a16:creationId xmlns:a16="http://schemas.microsoft.com/office/drawing/2014/main" id="{B3FD2F37-469A-D391-CC84-AFA7D18B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54FB0D-F0EB-DA4F-8A25-3F9CC8C70F0B}" type="slidenum">
              <a:rPr kumimoji="1" lang="ko-Kore-KR" altLang="en-US" smtClean="0"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4134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(5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20</a:t>
            </a:fld>
            <a:endParaRPr kumimoji="1" lang="ko-Kore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0F057513-4935-C523-6348-569671C03B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2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Results (</a:t>
            </a:r>
            <a:r>
              <a:rPr lang="en-US" altLang="ko-KR" dirty="0"/>
              <a:t>Quantitative Analysis</a:t>
            </a:r>
            <a:r>
              <a:rPr lang="en-US" altLang="ko-Kore-KR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FC763-F549-00C0-DD12-28FAF3559E53}"/>
              </a:ext>
            </a:extLst>
          </p:cNvPr>
          <p:cNvSpPr txBox="1"/>
          <p:nvPr/>
        </p:nvSpPr>
        <p:spPr>
          <a:xfrm>
            <a:off x="8039357" y="2780023"/>
            <a:ext cx="3748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SubCNN</a:t>
            </a:r>
            <a:r>
              <a:rPr lang="en-US" altLang="ko-KR" dirty="0"/>
              <a:t> </a:t>
            </a:r>
            <a:r>
              <a:rPr lang="ko-KR" altLang="en-US" dirty="0"/>
              <a:t>성능을 이김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보통 </a:t>
            </a:r>
            <a:r>
              <a:rPr lang="en-US" altLang="ko-KR" dirty="0"/>
              <a:t>3D</a:t>
            </a:r>
            <a:r>
              <a:rPr lang="ko-KR" altLang="en-US" dirty="0"/>
              <a:t>로 </a:t>
            </a:r>
            <a:r>
              <a:rPr lang="en-US" altLang="ko-KR" dirty="0"/>
              <a:t>detection</a:t>
            </a:r>
            <a:r>
              <a:rPr lang="ko-KR" altLang="en-US" dirty="0"/>
              <a:t>을 수행하면 </a:t>
            </a:r>
            <a:r>
              <a:rPr lang="en-US" altLang="ko-KR" dirty="0"/>
              <a:t>point cloud</a:t>
            </a:r>
            <a:r>
              <a:rPr lang="ko-KR" altLang="en-US" dirty="0"/>
              <a:t>의 특성상 이미지로 </a:t>
            </a:r>
            <a:r>
              <a:rPr lang="en-US" altLang="ko-KR" dirty="0"/>
              <a:t>2D detection</a:t>
            </a:r>
            <a:r>
              <a:rPr lang="ko-KR" altLang="en-US" dirty="0"/>
              <a:t>을 수행하는 모델보다 성능이 낮을 수 밖에 없는데 </a:t>
            </a:r>
            <a:r>
              <a:rPr lang="en-US" altLang="ko-KR" dirty="0" err="1"/>
              <a:t>PointPillars</a:t>
            </a:r>
            <a:r>
              <a:rPr lang="ko-KR" altLang="en-US" dirty="0"/>
              <a:t>는 </a:t>
            </a:r>
            <a:r>
              <a:rPr lang="en-US" altLang="ko-KR" dirty="0"/>
              <a:t>AOS </a:t>
            </a:r>
            <a:r>
              <a:rPr lang="ko-KR" altLang="en-US" dirty="0"/>
              <a:t>벤치마크에서 </a:t>
            </a:r>
            <a:r>
              <a:rPr lang="en-US" altLang="ko-KR" dirty="0" err="1"/>
              <a:t>SubCNN</a:t>
            </a:r>
            <a:r>
              <a:rPr lang="ko-KR" altLang="en-US" dirty="0"/>
              <a:t>의 성능을 뛰어 넘음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717B6-BD2B-93D2-A137-EC3BA8B0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6" y="2460025"/>
            <a:ext cx="7014411" cy="1282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AA847-065F-4519-A9EE-F0A10AD8A1B2}"/>
              </a:ext>
            </a:extLst>
          </p:cNvPr>
          <p:cNvSpPr txBox="1"/>
          <p:nvPr/>
        </p:nvSpPr>
        <p:spPr>
          <a:xfrm>
            <a:off x="685288" y="3757249"/>
            <a:ext cx="67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Average precision (AP) (in %) for 3D boxes in the KITTI validation set.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52812-A68A-445D-A4D5-5BDAA6618990}"/>
              </a:ext>
            </a:extLst>
          </p:cNvPr>
          <p:cNvSpPr txBox="1"/>
          <p:nvPr/>
        </p:nvSpPr>
        <p:spPr>
          <a:xfrm>
            <a:off x="8039357" y="1521987"/>
            <a:ext cx="3178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60Hz = 0.01667 seconds</a:t>
            </a:r>
          </a:p>
          <a:p>
            <a:r>
              <a:rPr lang="en-US" altLang="ko-KR" dirty="0"/>
              <a:t>20Hz = 0.05 seconds</a:t>
            </a:r>
          </a:p>
          <a:p>
            <a:r>
              <a:rPr lang="en-US" altLang="ko-KR" dirty="0"/>
              <a:t>10Hz = 0.1 seconds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8392-4071-47D1-9096-9A9CE69B3930}"/>
              </a:ext>
            </a:extLst>
          </p:cNvPr>
          <p:cNvSpPr txBox="1"/>
          <p:nvPr/>
        </p:nvSpPr>
        <p:spPr>
          <a:xfrm>
            <a:off x="386627" y="4295858"/>
            <a:ext cx="765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AOS(average orientation similarity)</a:t>
            </a:r>
            <a:r>
              <a:rPr lang="ko-KR" altLang="en-US" sz="1600" dirty="0"/>
              <a:t>는 객체의 방향과 관련하여 예측 결과와 실제 결과 간의 유사성을 측정하는 평가 지표</a:t>
            </a:r>
            <a:r>
              <a:rPr lang="en-US" altLang="ko-KR" sz="16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07FE9-094B-4713-A843-7DD1C05DE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59" y="4942189"/>
            <a:ext cx="3640855" cy="1619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B9742F-F5B5-4D77-A002-7484CDC2811B}"/>
              </a:ext>
            </a:extLst>
          </p:cNvPr>
          <p:cNvSpPr txBox="1"/>
          <p:nvPr/>
        </p:nvSpPr>
        <p:spPr>
          <a:xfrm>
            <a:off x="4545407" y="5140684"/>
            <a:ext cx="3493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이미지는 </a:t>
            </a:r>
            <a:r>
              <a:rPr lang="en-US" altLang="ko-KR" sz="1600" dirty="0"/>
              <a:t>2D</a:t>
            </a:r>
            <a:r>
              <a:rPr lang="ko-KR" altLang="en-US" sz="1600" dirty="0"/>
              <a:t>고 </a:t>
            </a:r>
            <a:r>
              <a:rPr lang="en-US" altLang="ko-KR" sz="1600" dirty="0"/>
              <a:t>point cloud</a:t>
            </a:r>
            <a:r>
              <a:rPr lang="ko-KR" altLang="en-US" sz="1600" dirty="0"/>
              <a:t>는 </a:t>
            </a:r>
            <a:r>
              <a:rPr lang="en-US" altLang="ko-KR" sz="1600" dirty="0"/>
              <a:t>3D</a:t>
            </a:r>
            <a:r>
              <a:rPr lang="ko-KR" altLang="en-US" sz="1600" dirty="0"/>
              <a:t>임으로 직접적으로 방향을 예측할 수 있는 </a:t>
            </a:r>
            <a:r>
              <a:rPr lang="en-US" altLang="ko-KR" sz="1600" dirty="0"/>
              <a:t>point cloud</a:t>
            </a:r>
            <a:r>
              <a:rPr lang="ko-KR" altLang="en-US" sz="1600" dirty="0"/>
              <a:t>의 </a:t>
            </a:r>
            <a:r>
              <a:rPr lang="en-US" altLang="ko-KR" sz="1600" dirty="0"/>
              <a:t>AOS</a:t>
            </a:r>
            <a:r>
              <a:rPr lang="ko-KR" altLang="en-US" sz="1600" dirty="0"/>
              <a:t>가 더 좋은 건 당연</a:t>
            </a:r>
          </a:p>
        </p:txBody>
      </p:sp>
    </p:spTree>
    <p:extLst>
      <p:ext uri="{BB962C8B-B14F-4D97-AF65-F5344CB8AC3E}">
        <p14:creationId xmlns:p14="http://schemas.microsoft.com/office/powerpoint/2010/main" val="332796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(6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21</a:t>
            </a:fld>
            <a:endParaRPr kumimoji="1" lang="ko-Kore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0F057513-4935-C523-6348-569671C03B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2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Results (</a:t>
            </a:r>
            <a:r>
              <a:rPr lang="en-US" altLang="ko-KR" dirty="0"/>
              <a:t>Qualitative Analysis</a:t>
            </a:r>
            <a:r>
              <a:rPr lang="en-US" altLang="ko-Kore-KR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FC763-F549-00C0-DD12-28FAF3559E53}"/>
              </a:ext>
            </a:extLst>
          </p:cNvPr>
          <p:cNvSpPr txBox="1"/>
          <p:nvPr/>
        </p:nvSpPr>
        <p:spPr>
          <a:xfrm>
            <a:off x="7941967" y="2328076"/>
            <a:ext cx="3748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자동차에 대한 </a:t>
            </a:r>
            <a:r>
              <a:rPr lang="en-US" altLang="ko-KR" dirty="0"/>
              <a:t>detection</a:t>
            </a:r>
            <a:r>
              <a:rPr lang="ko-KR" altLang="en-US" dirty="0"/>
              <a:t>이 가장 좋았음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가려져 있거나 멀리 있어 </a:t>
            </a:r>
            <a:r>
              <a:rPr lang="en-US" altLang="ko-KR" dirty="0"/>
              <a:t>detect</a:t>
            </a:r>
            <a:r>
              <a:rPr lang="ko-KR" altLang="en-US" dirty="0"/>
              <a:t>된 </a:t>
            </a:r>
            <a:r>
              <a:rPr lang="en-US" altLang="ko-KR" dirty="0"/>
              <a:t>point </a:t>
            </a:r>
            <a:r>
              <a:rPr lang="ko-KR" altLang="en-US" dirty="0"/>
              <a:t>수가 적은 것들에 대해서는 </a:t>
            </a:r>
            <a:r>
              <a:rPr lang="en-US" altLang="ko-KR" dirty="0"/>
              <a:t>False Negative</a:t>
            </a:r>
            <a:r>
              <a:rPr lang="ko-KR" altLang="en-US" dirty="0"/>
              <a:t>로 잘못 예측함</a:t>
            </a:r>
            <a:r>
              <a:rPr lang="en-US" altLang="ko-KR" dirty="0"/>
              <a:t>. </a:t>
            </a:r>
            <a:r>
              <a:rPr lang="ko-KR" altLang="en-US" dirty="0"/>
              <a:t>비슷한 </a:t>
            </a:r>
            <a:r>
              <a:rPr lang="en-US" altLang="ko-KR" dirty="0"/>
              <a:t>class</a:t>
            </a:r>
            <a:r>
              <a:rPr lang="ko-KR" altLang="en-US" dirty="0"/>
              <a:t>인 </a:t>
            </a:r>
            <a:r>
              <a:rPr lang="en-US" altLang="ko-KR" dirty="0"/>
              <a:t>vans </a:t>
            </a:r>
            <a:r>
              <a:rPr lang="ko-KR" altLang="en-US" dirty="0"/>
              <a:t>또는 </a:t>
            </a:r>
            <a:r>
              <a:rPr lang="en-US" altLang="ko-KR" dirty="0"/>
              <a:t>trams</a:t>
            </a:r>
            <a:r>
              <a:rPr lang="ko-KR" altLang="en-US" dirty="0"/>
              <a:t>에 대해서도 </a:t>
            </a:r>
            <a:r>
              <a:rPr lang="en-US" altLang="ko-KR" dirty="0"/>
              <a:t>False Positive</a:t>
            </a:r>
            <a:r>
              <a:rPr lang="ko-KR" altLang="en-US" dirty="0"/>
              <a:t>로 잘못 예측함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6E0D99-EB9E-BE76-2F66-27E79E9B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74" y="2804312"/>
            <a:ext cx="7347706" cy="23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3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(7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22</a:t>
            </a:fld>
            <a:endParaRPr kumimoji="1" lang="ko-Kore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0F057513-4935-C523-6348-569671C03B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2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Results (</a:t>
            </a:r>
            <a:r>
              <a:rPr lang="en-US" altLang="ko-KR" dirty="0"/>
              <a:t>Qualitative Analysis</a:t>
            </a:r>
            <a:r>
              <a:rPr lang="en-US" altLang="ko-Kore-KR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FC763-F549-00C0-DD12-28FAF3559E53}"/>
              </a:ext>
            </a:extLst>
          </p:cNvPr>
          <p:cNvSpPr txBox="1"/>
          <p:nvPr/>
        </p:nvSpPr>
        <p:spPr>
          <a:xfrm>
            <a:off x="8051631" y="2447330"/>
            <a:ext cx="37489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Pedestrians</a:t>
            </a:r>
            <a:r>
              <a:rPr lang="ko-KR" altLang="en-US" dirty="0"/>
              <a:t>와</a:t>
            </a:r>
            <a:r>
              <a:rPr lang="en-US" altLang="ko-KR" dirty="0"/>
              <a:t> cyclists </a:t>
            </a:r>
            <a:r>
              <a:rPr lang="ko-KR" altLang="en-US" dirty="0"/>
              <a:t>는 보통 잘 분류하지 못함</a:t>
            </a:r>
            <a:r>
              <a:rPr lang="en-US" altLang="ko-KR" dirty="0"/>
              <a:t>. (Figure 4a &amp; 4d)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Pedestrians</a:t>
            </a:r>
            <a:r>
              <a:rPr lang="ko-KR" altLang="en-US" dirty="0"/>
              <a:t>의 경우 수직으로 서 있는 구조물 또는 나무와 혼동되는 경우가 있음</a:t>
            </a:r>
            <a:r>
              <a:rPr lang="en-US" altLang="ko-KR" dirty="0"/>
              <a:t> (Figure 4b)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때로는 </a:t>
            </a:r>
            <a:r>
              <a:rPr lang="en-US" altLang="ko-KR" dirty="0"/>
              <a:t>ground truth</a:t>
            </a:r>
            <a:r>
              <a:rPr lang="ko-KR" altLang="en-US" dirty="0"/>
              <a:t>에는 없는 </a:t>
            </a:r>
            <a:r>
              <a:rPr lang="en-US" altLang="ko-KR" dirty="0"/>
              <a:t>annotation</a:t>
            </a:r>
            <a:r>
              <a:rPr lang="ko-KR" altLang="en-US" dirty="0"/>
              <a:t>들을 맞게 예측하기도 함 </a:t>
            </a:r>
            <a:r>
              <a:rPr lang="en-US" altLang="ko-KR" dirty="0"/>
              <a:t>(Figure 4c)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239A2B-F3B2-E758-90A2-C792DF99B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4" y="2816844"/>
            <a:ext cx="7517666" cy="225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4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(8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23</a:t>
            </a:fld>
            <a:endParaRPr kumimoji="1" lang="ko-Kore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0F057513-4935-C523-6348-569671C03B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2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Realtime Inference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224D7F-7BB5-8423-1969-C611AAC4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7330"/>
            <a:ext cx="3397425" cy="26290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22055F-9FFB-C0D2-CEC8-AF8F3695F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865" y="2447330"/>
            <a:ext cx="3165014" cy="2629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3D26E2-19CC-0186-76C7-F7DF04F69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119" y="2447330"/>
            <a:ext cx="4027298" cy="2629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BB9F45-D5C1-8193-397B-E8A2D625B9E9}"/>
              </a:ext>
            </a:extLst>
          </p:cNvPr>
          <p:cNvSpPr txBox="1"/>
          <p:nvPr/>
        </p:nvSpPr>
        <p:spPr>
          <a:xfrm>
            <a:off x="837274" y="5535951"/>
            <a:ext cx="881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PointPillars</a:t>
            </a:r>
            <a:r>
              <a:rPr lang="en-US" altLang="ko-KR" sz="2000" dirty="0"/>
              <a:t> represent a significant improvement in terms of inference runtime.</a:t>
            </a:r>
            <a:endParaRPr kumimoji="1" lang="en-US" altLang="ko-Kore-KR" sz="2000" dirty="0"/>
          </a:p>
        </p:txBody>
      </p:sp>
    </p:spTree>
    <p:extLst>
      <p:ext uri="{BB962C8B-B14F-4D97-AF65-F5344CB8AC3E}">
        <p14:creationId xmlns:p14="http://schemas.microsoft.com/office/powerpoint/2010/main" val="347576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(8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24</a:t>
            </a:fld>
            <a:endParaRPr kumimoji="1" lang="ko-Kore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0F057513-4935-C523-6348-569671C03B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2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Realtime Inference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B9F45-D5C1-8193-397B-E8A2D625B9E9}"/>
              </a:ext>
            </a:extLst>
          </p:cNvPr>
          <p:cNvSpPr txBox="1"/>
          <p:nvPr/>
        </p:nvSpPr>
        <p:spPr>
          <a:xfrm>
            <a:off x="837274" y="5535951"/>
            <a:ext cx="881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Total runtime : </a:t>
            </a:r>
            <a:r>
              <a:rPr lang="en-US" altLang="ko-KR" sz="2000" b="1" dirty="0">
                <a:solidFill>
                  <a:srgbClr val="FF0000"/>
                </a:solidFill>
              </a:rPr>
              <a:t>16.2 </a:t>
            </a:r>
            <a:r>
              <a:rPr lang="en-US" altLang="ko-KR" sz="2000" b="1" dirty="0" err="1">
                <a:solidFill>
                  <a:srgbClr val="FF0000"/>
                </a:solidFill>
              </a:rPr>
              <a:t>ms</a:t>
            </a:r>
            <a:endParaRPr kumimoji="1" lang="en-US" altLang="ko-Kore-KR" sz="2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1BBB0-84D5-5F89-0CE2-165E1FACFCFC}"/>
              </a:ext>
            </a:extLst>
          </p:cNvPr>
          <p:cNvSpPr txBox="1"/>
          <p:nvPr/>
        </p:nvSpPr>
        <p:spPr>
          <a:xfrm>
            <a:off x="837274" y="2562726"/>
            <a:ext cx="95219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Desktop setting : Intel</a:t>
            </a:r>
            <a:r>
              <a:rPr lang="ko-KR" altLang="en-US" dirty="0"/>
              <a:t> </a:t>
            </a:r>
            <a:r>
              <a:rPr lang="en-US" altLang="ko-KR" dirty="0"/>
              <a:t>i7</a:t>
            </a:r>
            <a:r>
              <a:rPr lang="ko-KR" altLang="en-US" dirty="0"/>
              <a:t> </a:t>
            </a:r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1080ti</a:t>
            </a:r>
            <a:r>
              <a:rPr lang="ko-KR" altLang="en-US" dirty="0"/>
              <a:t> </a:t>
            </a:r>
            <a:r>
              <a:rPr lang="en-US" altLang="ko-KR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Loading point cloud and filtering based on range and visibility in images </a:t>
            </a:r>
            <a:r>
              <a:rPr lang="en-US" altLang="ko-KR" b="1" dirty="0">
                <a:solidFill>
                  <a:srgbClr val="FF0000"/>
                </a:solidFill>
              </a:rPr>
              <a:t>(1. 4ms)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Points are organized in pillars and decorated </a:t>
            </a:r>
            <a:r>
              <a:rPr lang="en-US" altLang="ko-KR" b="1" dirty="0">
                <a:solidFill>
                  <a:srgbClr val="FF0000"/>
                </a:solidFill>
              </a:rPr>
              <a:t>(2.7 </a:t>
            </a:r>
            <a:r>
              <a:rPr lang="en-US" altLang="ko-KR" b="1" dirty="0" err="1">
                <a:solidFill>
                  <a:srgbClr val="FF0000"/>
                </a:solidFill>
              </a:rPr>
              <a:t>ms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PointPillar</a:t>
            </a:r>
            <a:r>
              <a:rPr lang="en-US" altLang="ko-KR" dirty="0"/>
              <a:t> tensor is uploaded to the GPU </a:t>
            </a:r>
            <a:r>
              <a:rPr lang="en-US" altLang="ko-KR" b="1" dirty="0">
                <a:solidFill>
                  <a:srgbClr val="FF0000"/>
                </a:solidFill>
              </a:rPr>
              <a:t>(2.9 </a:t>
            </a:r>
            <a:r>
              <a:rPr lang="en-US" altLang="ko-KR" b="1" dirty="0" err="1">
                <a:solidFill>
                  <a:srgbClr val="FF0000"/>
                </a:solidFill>
              </a:rPr>
              <a:t>ms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Encoded </a:t>
            </a:r>
            <a:r>
              <a:rPr lang="en-US" altLang="ko-KR" b="1" dirty="0">
                <a:solidFill>
                  <a:srgbClr val="FF0000"/>
                </a:solidFill>
              </a:rPr>
              <a:t>(1.3 </a:t>
            </a:r>
            <a:r>
              <a:rPr lang="en-US" altLang="ko-KR" b="1" dirty="0" err="1">
                <a:solidFill>
                  <a:srgbClr val="FF0000"/>
                </a:solidFill>
              </a:rPr>
              <a:t>ms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Scattered to the pseudo-image </a:t>
            </a:r>
            <a:r>
              <a:rPr lang="en-US" altLang="ko-KR" b="1" dirty="0">
                <a:solidFill>
                  <a:srgbClr val="FF0000"/>
                </a:solidFill>
              </a:rPr>
              <a:t>(0.1 </a:t>
            </a:r>
            <a:r>
              <a:rPr lang="en-US" altLang="ko-KR" b="1" dirty="0" err="1">
                <a:solidFill>
                  <a:srgbClr val="FF0000"/>
                </a:solidFill>
              </a:rPr>
              <a:t>ms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Processed by the backbone and detection heads </a:t>
            </a:r>
            <a:r>
              <a:rPr lang="en-US" altLang="ko-KR" b="1" dirty="0">
                <a:solidFill>
                  <a:srgbClr val="FF0000"/>
                </a:solidFill>
              </a:rPr>
              <a:t>(7.7 </a:t>
            </a:r>
            <a:r>
              <a:rPr lang="en-US" altLang="ko-KR" b="1" dirty="0" err="1">
                <a:solidFill>
                  <a:srgbClr val="FF0000"/>
                </a:solidFill>
              </a:rPr>
              <a:t>ms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NMS is applied on the CPU </a:t>
            </a:r>
            <a:r>
              <a:rPr lang="en-US" altLang="ko-KR" b="1" dirty="0">
                <a:solidFill>
                  <a:srgbClr val="FF0000"/>
                </a:solidFill>
              </a:rPr>
              <a:t>(0.1 </a:t>
            </a:r>
            <a:r>
              <a:rPr lang="en-US" altLang="ko-KR" b="1" dirty="0" err="1">
                <a:solidFill>
                  <a:srgbClr val="FF0000"/>
                </a:solidFill>
              </a:rPr>
              <a:t>ms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57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(9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25</a:t>
            </a:fld>
            <a:endParaRPr kumimoji="1" lang="ko-Kore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0F057513-4935-C523-6348-569671C03B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2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Realtime Inference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B9F45-D5C1-8193-397B-E8A2D625B9E9}"/>
              </a:ext>
            </a:extLst>
          </p:cNvPr>
          <p:cNvSpPr txBox="1"/>
          <p:nvPr/>
        </p:nvSpPr>
        <p:spPr>
          <a:xfrm>
            <a:off x="838200" y="2676395"/>
            <a:ext cx="8812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Encoding (1.3 </a:t>
            </a:r>
            <a:r>
              <a:rPr lang="en-US" altLang="ko-KR" sz="2000" dirty="0" err="1"/>
              <a:t>ms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The key design to enable this runtime is the </a:t>
            </a:r>
            <a:r>
              <a:rPr lang="en-US" altLang="ko-KR" sz="2000" dirty="0" err="1"/>
              <a:t>PointPillar</a:t>
            </a:r>
            <a:r>
              <a:rPr lang="en-US" altLang="ko-KR" sz="2000" dirty="0"/>
              <a:t> encoding.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lvl="1"/>
            <a:endParaRPr kumimoji="1" lang="en-US" altLang="ko-Kore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0A0C-DFD3-09C1-9D6C-29F35CF0C127}"/>
              </a:ext>
            </a:extLst>
          </p:cNvPr>
          <p:cNvSpPr txBox="1"/>
          <p:nvPr/>
        </p:nvSpPr>
        <p:spPr>
          <a:xfrm>
            <a:off x="838200" y="3429000"/>
            <a:ext cx="108083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Slimmer Design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The first block dimension was lowered to 64 to match the encoder output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cutting the output dimensions of the </a:t>
            </a:r>
            <a:r>
              <a:rPr lang="en-US" altLang="ko-KR" sz="2000" dirty="0" err="1"/>
              <a:t>upsampled</a:t>
            </a:r>
            <a:r>
              <a:rPr lang="en-US" altLang="ko-KR" sz="2000" dirty="0"/>
              <a:t> feature layers by half to 128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TensorRT</a:t>
            </a:r>
            <a:r>
              <a:rPr lang="en-US" altLang="ko-KR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45.5% speedup from the </a:t>
            </a:r>
            <a:r>
              <a:rPr lang="en-US" altLang="ko-KR" sz="2000" dirty="0" err="1"/>
              <a:t>PyTorch</a:t>
            </a:r>
            <a:r>
              <a:rPr lang="en-US" altLang="ko-KR" sz="2000" dirty="0"/>
              <a:t> pipeline which runs at 42.4 Hz</a:t>
            </a:r>
          </a:p>
          <a:p>
            <a:pPr lvl="1"/>
            <a:endParaRPr kumimoji="1" lang="en-US" altLang="ko-Kore-KR" sz="2000" dirty="0"/>
          </a:p>
          <a:p>
            <a:pPr lvl="1"/>
            <a:endParaRPr kumimoji="1" lang="en-US" altLang="ko-Kore-KR" sz="2000" dirty="0"/>
          </a:p>
        </p:txBody>
      </p:sp>
    </p:spTree>
    <p:extLst>
      <p:ext uri="{BB962C8B-B14F-4D97-AF65-F5344CB8AC3E}">
        <p14:creationId xmlns:p14="http://schemas.microsoft.com/office/powerpoint/2010/main" val="85934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(10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110"/>
          </a:xfrm>
        </p:spPr>
        <p:txBody>
          <a:bodyPr anchor="ctr">
            <a:normAutofit lnSpcReduction="10000"/>
          </a:bodyPr>
          <a:lstStyle/>
          <a:p>
            <a:r>
              <a:rPr lang="en-US" altLang="ko-Kore-KR" sz="2400" dirty="0"/>
              <a:t>Ablation Study (Spatial Resolution)</a:t>
            </a:r>
            <a:endParaRPr lang="ko-Kore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26</a:t>
            </a:fld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5DE9AD-B268-DB93-DD5E-928E0D0A0F5F}"/>
              </a:ext>
            </a:extLst>
          </p:cNvPr>
          <p:cNvSpPr txBox="1"/>
          <p:nvPr/>
        </p:nvSpPr>
        <p:spPr>
          <a:xfrm>
            <a:off x="1138989" y="2360672"/>
            <a:ext cx="4537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Varying the size of the spatial binning provides a tradeoff between speed and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Smaller pillars allow finer localization and lead to more features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Larger pillars are faster due to fewer non-empty pillars (speeding up the encoder) and a smaller pseudo-image (speeding up the CNN backbone)</a:t>
            </a:r>
            <a:endParaRPr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92C34A-9752-04B4-AA84-332D5C728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952" y="2530659"/>
            <a:ext cx="4111295" cy="329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2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(11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110"/>
          </a:xfrm>
        </p:spPr>
        <p:txBody>
          <a:bodyPr anchor="ctr">
            <a:normAutofit lnSpcReduction="10000"/>
          </a:bodyPr>
          <a:lstStyle/>
          <a:p>
            <a:r>
              <a:rPr lang="en-US" altLang="ko-Kore-KR" sz="2400" dirty="0"/>
              <a:t>Ablation Study (</a:t>
            </a:r>
            <a:r>
              <a:rPr lang="en-US" altLang="ko-KR" sz="2400" dirty="0"/>
              <a:t>Per Box Data Augmentation</a:t>
            </a:r>
            <a:r>
              <a:rPr lang="en-US" altLang="ko-Kore-KR" sz="2400" dirty="0"/>
              <a:t>)</a:t>
            </a:r>
            <a:endParaRPr lang="ko-Kore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27</a:t>
            </a:fld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5DE9AD-B268-DB93-DD5E-928E0D0A0F5F}"/>
              </a:ext>
            </a:extLst>
          </p:cNvPr>
          <p:cNvSpPr txBox="1"/>
          <p:nvPr/>
        </p:nvSpPr>
        <p:spPr>
          <a:xfrm>
            <a:off x="1138988" y="2360672"/>
            <a:ext cx="102148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Both </a:t>
            </a:r>
            <a:r>
              <a:rPr lang="en-US" altLang="ko-KR" dirty="0" err="1"/>
              <a:t>VoxelNet</a:t>
            </a:r>
            <a:r>
              <a:rPr lang="en-US" altLang="ko-KR" dirty="0"/>
              <a:t> and SECOND recommend extensive per box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However, </a:t>
            </a:r>
            <a:r>
              <a:rPr lang="en-US" altLang="ko-KR" dirty="0"/>
              <a:t>minimal box augmentation worked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Hypothesis is that the introduction of ground truth sampling mitigates the need for extensive per box augmentation.</a:t>
            </a:r>
            <a:endParaRPr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355579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(12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110"/>
          </a:xfrm>
        </p:spPr>
        <p:txBody>
          <a:bodyPr anchor="ctr">
            <a:normAutofit lnSpcReduction="10000"/>
          </a:bodyPr>
          <a:lstStyle/>
          <a:p>
            <a:r>
              <a:rPr lang="en-US" altLang="ko-Kore-KR" sz="2400" dirty="0"/>
              <a:t>Ablation Study (</a:t>
            </a:r>
            <a:r>
              <a:rPr lang="en-US" altLang="ko-KR" sz="2400" dirty="0"/>
              <a:t>Point Decorations</a:t>
            </a:r>
            <a:r>
              <a:rPr lang="en-US" altLang="ko-Kore-KR" sz="2400" dirty="0"/>
              <a:t>)</a:t>
            </a:r>
            <a:endParaRPr lang="ko-Kore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28</a:t>
            </a:fld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5DE9AD-B268-DB93-DD5E-928E0D0A0F5F}"/>
                  </a:ext>
                </a:extLst>
              </p:cNvPr>
              <p:cNvSpPr txBox="1"/>
              <p:nvPr/>
            </p:nvSpPr>
            <p:spPr>
              <a:xfrm>
                <a:off x="1138988" y="2360672"/>
                <a:ext cx="4957011" cy="4290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The pillar offsets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∆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) encode the point location in the local coordinate system of each pillar. They are independent of the other points and thus standardize the local context of the points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While the cluster offsets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∆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∆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) provide another way to standardize the local context of the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ore-KR" dirty="0"/>
                  <a:t>Without </a:t>
                </a:r>
                <a:r>
                  <a:rPr lang="en-US" altLang="ko-KR" dirty="0"/>
                  <a:t>pillar offsets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∆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ore-KR" dirty="0"/>
                  <a:t>), </a:t>
                </a:r>
                <a:r>
                  <a:rPr lang="en-US" altLang="ko-KR" dirty="0"/>
                  <a:t>Data augmentation and the subsampling of points in a pillar changes the cluster center, which leads to the higher variance when training</a:t>
                </a:r>
                <a:endParaRPr lang="en-US" altLang="ko-Kore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5DE9AD-B268-DB93-DD5E-928E0D0A0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88" y="2360672"/>
                <a:ext cx="4957011" cy="4290149"/>
              </a:xfrm>
              <a:prstGeom prst="rect">
                <a:avLst/>
              </a:prstGeom>
              <a:blipFill>
                <a:blip r:embed="rId2"/>
                <a:stretch>
                  <a:fillRect l="-861" r="-738" b="-1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EB426243-C6B3-8C73-6C3E-A3BA937EB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929460"/>
            <a:ext cx="5874095" cy="18194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77C6F2-865D-1874-0574-6B48F6552D9A}"/>
              </a:ext>
            </a:extLst>
          </p:cNvPr>
          <p:cNvSpPr/>
          <p:nvPr/>
        </p:nvSpPr>
        <p:spPr>
          <a:xfrm>
            <a:off x="6161460" y="3909213"/>
            <a:ext cx="5707329" cy="276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89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(13 / 13)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110"/>
          </a:xfrm>
        </p:spPr>
        <p:txBody>
          <a:bodyPr anchor="ctr">
            <a:normAutofit lnSpcReduction="10000"/>
          </a:bodyPr>
          <a:lstStyle/>
          <a:p>
            <a:r>
              <a:rPr lang="en-US" altLang="ko-Kore-KR" sz="2400" dirty="0"/>
              <a:t>Ablation Study (</a:t>
            </a:r>
            <a:r>
              <a:rPr lang="en-US" altLang="ko-KR" sz="2400" dirty="0"/>
              <a:t>Encoding</a:t>
            </a:r>
            <a:r>
              <a:rPr lang="en-US" altLang="ko-Kore-KR" sz="2400" dirty="0"/>
              <a:t>)</a:t>
            </a:r>
            <a:endParaRPr lang="ko-Kore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29</a:t>
            </a:fld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5DE9AD-B268-DB93-DD5E-928E0D0A0F5F}"/>
              </a:ext>
            </a:extLst>
          </p:cNvPr>
          <p:cNvSpPr txBox="1"/>
          <p:nvPr/>
        </p:nvSpPr>
        <p:spPr>
          <a:xfrm>
            <a:off x="1138988" y="2360672"/>
            <a:ext cx="49570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Several encoders in the official codebase of SECOND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Learning the feature encoding is strictly superior to fixed encoders across all resolutions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At Similar inference time, it is clear that </a:t>
            </a:r>
            <a:r>
              <a:rPr lang="en-US" altLang="ko-KR" dirty="0" err="1"/>
              <a:t>PointPillars</a:t>
            </a:r>
            <a:r>
              <a:rPr lang="en-US" altLang="ko-KR" dirty="0"/>
              <a:t> offers a better operating point.</a:t>
            </a:r>
            <a:endParaRPr lang="en-US" altLang="ko-Kore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384EE2-0A17-8194-FDBB-D1583DDB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829" y="2558060"/>
            <a:ext cx="5230966" cy="28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3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Introduction (1 / 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6CE33-29E3-3754-9C88-0CC2CF4C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3</a:t>
            </a:fld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4ED2-45D0-586C-0D65-9F1E95209ACB}"/>
              </a:ext>
            </a:extLst>
          </p:cNvPr>
          <p:cNvSpPr txBox="1"/>
          <p:nvPr/>
        </p:nvSpPr>
        <p:spPr>
          <a:xfrm>
            <a:off x="761998" y="1582063"/>
            <a:ext cx="111893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Lidar</a:t>
            </a:r>
            <a:r>
              <a:rPr lang="ko-KR" altLang="en-US" sz="2400" dirty="0"/>
              <a:t>를 이용한 </a:t>
            </a:r>
            <a:r>
              <a:rPr lang="en-US" altLang="ko-KR" sz="2400" dirty="0"/>
              <a:t>3D </a:t>
            </a:r>
            <a:r>
              <a:rPr lang="ko-KR" altLang="en-US" sz="2400" dirty="0"/>
              <a:t>객체 검출</a:t>
            </a:r>
            <a:endParaRPr lang="en-US" altLang="ko-KR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/>
              <a:t>MV3D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Image</a:t>
            </a:r>
            <a:r>
              <a:rPr lang="ko-KR" altLang="en-US" sz="2400" dirty="0"/>
              <a:t> </a:t>
            </a:r>
            <a:r>
              <a:rPr lang="en-US" altLang="ko-KR" sz="2400" dirty="0"/>
              <a:t>+</a:t>
            </a:r>
            <a:r>
              <a:rPr lang="ko-KR" altLang="en-US" sz="2400" dirty="0"/>
              <a:t> </a:t>
            </a:r>
            <a:r>
              <a:rPr lang="en-US" altLang="ko-KR" sz="2400" dirty="0"/>
              <a:t>Lidar </a:t>
            </a:r>
            <a:r>
              <a:rPr lang="ko-KR" altLang="en-US" sz="2400" dirty="0"/>
              <a:t>→ </a:t>
            </a:r>
            <a:r>
              <a:rPr lang="en-US" altLang="ko-KR" sz="2400" dirty="0"/>
              <a:t>hand-crafted features </a:t>
            </a:r>
            <a:r>
              <a:rPr lang="ko-KR" altLang="en-US" sz="2400" dirty="0"/>
              <a:t>→ </a:t>
            </a:r>
            <a:r>
              <a:rPr lang="en-US" altLang="ko-KR" sz="2400" dirty="0"/>
              <a:t>3D detection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Hand-crafted</a:t>
            </a:r>
            <a:r>
              <a:rPr lang="ko-KR" altLang="en-US" sz="2400" dirty="0"/>
              <a:t> → 정보 소실</a:t>
            </a:r>
            <a:endParaRPr lang="en-US" altLang="ko-KR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3</a:t>
            </a:r>
            <a:r>
              <a:rPr lang="ko-KR" altLang="en-US" sz="2400" dirty="0"/>
              <a:t>개의 </a:t>
            </a:r>
            <a:r>
              <a:rPr lang="en-US" altLang="ko-KR" sz="2400" dirty="0"/>
              <a:t>backbone </a:t>
            </a:r>
            <a:r>
              <a:rPr lang="ko-KR" altLang="en-US" sz="2400" dirty="0"/>
              <a:t>→ 무거움</a:t>
            </a:r>
            <a:endParaRPr lang="en-US" altLang="ko-KR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err="1"/>
              <a:t>VoxelNet</a:t>
            </a:r>
            <a:r>
              <a:rPr lang="en-US" altLang="ko-KR" sz="2400" dirty="0"/>
              <a:t>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LiDAR </a:t>
            </a:r>
            <a:r>
              <a:rPr lang="ko-KR" altLang="en-US" sz="2400" dirty="0"/>
              <a:t>→ </a:t>
            </a:r>
            <a:r>
              <a:rPr lang="en-US" altLang="ko-KR" sz="2400" dirty="0" err="1"/>
              <a:t>Voxelize</a:t>
            </a:r>
            <a:r>
              <a:rPr lang="en-US" altLang="ko-KR" sz="2400" dirty="0"/>
              <a:t> </a:t>
            </a:r>
            <a:r>
              <a:rPr lang="ko-KR" altLang="en-US" sz="2400" dirty="0"/>
              <a:t>→  </a:t>
            </a:r>
            <a:r>
              <a:rPr lang="en-US" altLang="ko-KR" sz="2400" dirty="0"/>
              <a:t>Voxel-wise features </a:t>
            </a:r>
            <a:r>
              <a:rPr lang="ko-KR" altLang="en-US" sz="2400" dirty="0"/>
              <a:t>→ </a:t>
            </a:r>
            <a:r>
              <a:rPr lang="en-US" altLang="ko-KR" sz="2400" dirty="0"/>
              <a:t>3D CNN </a:t>
            </a:r>
            <a:r>
              <a:rPr lang="ko-KR" altLang="en-US" sz="2400" dirty="0"/>
              <a:t>→ </a:t>
            </a:r>
            <a:r>
              <a:rPr lang="en-US" altLang="ko-KR" sz="2400" dirty="0"/>
              <a:t>RPN </a:t>
            </a:r>
            <a:r>
              <a:rPr lang="ko-KR" altLang="en-US" sz="2400" dirty="0"/>
              <a:t>→ </a:t>
            </a:r>
            <a:r>
              <a:rPr lang="en-US" altLang="ko-KR" sz="2400" dirty="0"/>
              <a:t>3D detection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3D CNN</a:t>
            </a:r>
            <a:r>
              <a:rPr lang="ko-KR" altLang="en-US" sz="2400" dirty="0"/>
              <a:t> → 많은 </a:t>
            </a:r>
            <a:r>
              <a:rPr lang="ko-KR" altLang="en-US" sz="2400" dirty="0" err="1"/>
              <a:t>연산량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Direction </a:t>
            </a:r>
            <a:r>
              <a:rPr lang="ko-KR" altLang="en-US" sz="2400" dirty="0"/>
              <a:t>성능 낮음</a:t>
            </a:r>
            <a:r>
              <a:rPr lang="en-US" altLang="ko-KR" sz="2400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/>
              <a:t>Frustrum-</a:t>
            </a:r>
            <a:r>
              <a:rPr lang="en-US" altLang="ko-KR" sz="2400" dirty="0" err="1"/>
              <a:t>PointNet</a:t>
            </a:r>
            <a:endParaRPr lang="en-US" altLang="ko-KR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RGD-D </a:t>
            </a:r>
            <a:r>
              <a:rPr lang="ko-KR" altLang="en-US" sz="2400" dirty="0"/>
              <a:t>→ </a:t>
            </a:r>
            <a:r>
              <a:rPr lang="en-US" altLang="ko-KR" sz="2400" dirty="0"/>
              <a:t>2D detection </a:t>
            </a:r>
            <a:r>
              <a:rPr lang="ko-KR" altLang="en-US" sz="2400" dirty="0"/>
              <a:t>→ </a:t>
            </a:r>
            <a:r>
              <a:rPr lang="en-US" altLang="ko-KR" sz="2400" dirty="0"/>
              <a:t>3D detection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Multi Stage </a:t>
            </a:r>
            <a:r>
              <a:rPr lang="ko-KR" altLang="en-US" sz="2400" dirty="0"/>
              <a:t>→ 과정 복잡</a:t>
            </a:r>
            <a:endParaRPr lang="en-US" altLang="ko-KR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/>
              <a:t>SECOND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VoxelNet’s</a:t>
            </a:r>
            <a:r>
              <a:rPr lang="en-US" altLang="ko-KR" sz="2400" dirty="0"/>
              <a:t> 3D CNN to Sparse 3D CNN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3D CNN </a:t>
            </a:r>
            <a:r>
              <a:rPr lang="ko-KR" altLang="en-US" sz="2400" dirty="0"/>
              <a:t>→ 많은 </a:t>
            </a:r>
            <a:r>
              <a:rPr lang="ko-KR" altLang="en-US" sz="2400" dirty="0" err="1"/>
              <a:t>연산량</a:t>
            </a:r>
            <a:endParaRPr lang="en-US" altLang="ko-KR" sz="2400" dirty="0"/>
          </a:p>
          <a:p>
            <a:pPr lvl="2"/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27688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Conclusion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6179" cy="4351338"/>
          </a:xfrm>
        </p:spPr>
        <p:txBody>
          <a:bodyPr>
            <a:normAutofit lnSpcReduction="10000"/>
          </a:bodyPr>
          <a:lstStyle/>
          <a:p>
            <a:r>
              <a:rPr lang="en-US" altLang="ko-Kore-KR" dirty="0">
                <a:latin typeface="URWPalladioL"/>
              </a:rPr>
              <a:t>Summary</a:t>
            </a:r>
            <a:endParaRPr lang="en-US" altLang="ko-Kore-KR" dirty="0">
              <a:effectLst/>
              <a:latin typeface="URWPalladioL"/>
            </a:endParaRPr>
          </a:p>
          <a:p>
            <a:pPr lvl="1"/>
            <a:r>
              <a:rPr lang="en-US" altLang="ko-KR" sz="2000" dirty="0"/>
              <a:t>In this paper, we introduce </a:t>
            </a:r>
            <a:r>
              <a:rPr lang="en-US" altLang="ko-KR" sz="2000" dirty="0" err="1"/>
              <a:t>PointPillars</a:t>
            </a:r>
            <a:r>
              <a:rPr lang="en-US" altLang="ko-KR" sz="2000" dirty="0"/>
              <a:t>, a novel deep network and encoder that can be trained end-to-end on lidar point clouds.</a:t>
            </a:r>
          </a:p>
          <a:p>
            <a:pPr lvl="1"/>
            <a:endParaRPr lang="en-US" altLang="ko-Kore-KR" sz="2000" dirty="0">
              <a:effectLst/>
              <a:latin typeface="URWPalladioL"/>
            </a:endParaRPr>
          </a:p>
          <a:p>
            <a:pPr lvl="1"/>
            <a:r>
              <a:rPr lang="en-US" altLang="ko-KR" sz="2000" dirty="0" err="1"/>
              <a:t>PointPillars</a:t>
            </a:r>
            <a:r>
              <a:rPr lang="en-US" altLang="ko-KR" sz="2000" dirty="0"/>
              <a:t> dominates all existing methods by offering higher detection performance (BEV and 3D </a:t>
            </a:r>
            <a:r>
              <a:rPr lang="en-US" altLang="ko-KR" sz="2000" dirty="0" err="1"/>
              <a:t>mAP</a:t>
            </a:r>
            <a:r>
              <a:rPr lang="en-US" altLang="ko-KR" sz="2000" dirty="0"/>
              <a:t>) at a faster speed</a:t>
            </a:r>
          </a:p>
          <a:p>
            <a:pPr lvl="1"/>
            <a:endParaRPr lang="en-US" altLang="ko-Kore-KR" sz="2000" dirty="0">
              <a:effectLst/>
              <a:latin typeface="URWPalladioL"/>
            </a:endParaRPr>
          </a:p>
          <a:p>
            <a:pPr lvl="1"/>
            <a:r>
              <a:rPr lang="en-US" altLang="ko-KR" sz="2000" dirty="0" err="1"/>
              <a:t>PointPillars</a:t>
            </a:r>
            <a:r>
              <a:rPr lang="en-US" altLang="ko-KR" sz="2000" dirty="0"/>
              <a:t> offers the best architecture so far for 3D object detection from lidar. </a:t>
            </a:r>
          </a:p>
          <a:p>
            <a:pPr lvl="1"/>
            <a:endParaRPr lang="en-US" altLang="ko-Kore-KR" sz="2000" dirty="0"/>
          </a:p>
          <a:p>
            <a:r>
              <a:rPr lang="en-US" altLang="ko-Kore-KR" dirty="0"/>
              <a:t>Limitation</a:t>
            </a:r>
          </a:p>
          <a:p>
            <a:pPr lvl="1"/>
            <a:r>
              <a:rPr lang="en-US" altLang="ko-KR" sz="2000" dirty="0"/>
              <a:t>Timing measurements are typically done on a high-power desktop GPU. However, an operational AV may instead use embedded GPUs or embedded compute which will likely have lower throughput. </a:t>
            </a:r>
            <a:endParaRPr lang="en-US" altLang="ko-Kore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A9CC59-D9AC-00BA-2366-0C3C16DD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30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3670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4DB1B-ACD5-A00B-28BE-0C5876E0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6000" dirty="0">
                <a:latin typeface="Arial Rounded MT Bold" panose="020F0704030504030204" pitchFamily="34" charset="0"/>
              </a:rPr>
              <a:t>Thank you</a:t>
            </a:r>
            <a:endParaRPr kumimoji="1" lang="ko-Kore-KR" altLang="en-US" sz="6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19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Introduction (2 / 3)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6CE33-29E3-3754-9C88-0CC2CF4C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4</a:t>
            </a:fld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2C4ED2-45D0-586C-0D65-9F1E95209ACB}"/>
                  </a:ext>
                </a:extLst>
              </p:cNvPr>
              <p:cNvSpPr txBox="1"/>
              <p:nvPr/>
            </p:nvSpPr>
            <p:spPr>
              <a:xfrm>
                <a:off x="761999" y="1582063"/>
                <a:ext cx="1069206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PointPillars : 2D convolutional layers</a:t>
                </a:r>
                <a:r>
                  <a:rPr lang="ko-KR" altLang="en-US" sz="2400" dirty="0"/>
                  <a:t>만 이용하여 </a:t>
                </a:r>
                <a:r>
                  <a:rPr lang="en-US" altLang="ko-KR" sz="2400" dirty="0"/>
                  <a:t>3D Detection </a:t>
                </a:r>
                <a:r>
                  <a:rPr lang="ko-KR" altLang="en-US" sz="2400" dirty="0"/>
                  <a:t>수행</a:t>
                </a:r>
                <a:endParaRPr lang="en-US" altLang="ko-KR" sz="2400" dirty="0"/>
              </a:p>
              <a:p>
                <a:pPr lvl="1"/>
                <a:endParaRPr lang="en-US" altLang="ko-KR" sz="2400" dirty="0"/>
              </a:p>
              <a:p>
                <a:pPr marL="914400" lvl="1" indent="-457200">
                  <a:buAutoNum type="arabicParenR"/>
                </a:pPr>
                <a:r>
                  <a:rPr lang="en-US" altLang="ko-KR" sz="2400" dirty="0"/>
                  <a:t>Voxel</a:t>
                </a:r>
                <a:r>
                  <a:rPr lang="ko-KR" altLang="en-US" sz="2400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ko-KR" altLang="en-US" sz="2400" dirty="0"/>
                  <a:t>값을 </a:t>
                </a:r>
                <a:r>
                  <a:rPr lang="en-US" altLang="ko-KR" sz="2400" dirty="0"/>
                  <a:t>z</a:t>
                </a:r>
                <a:r>
                  <a:rPr lang="ko-KR" altLang="en-US" sz="2400" dirty="0"/>
                  <a:t>축 전체 길이로 사용한 </a:t>
                </a:r>
                <a:r>
                  <a:rPr lang="en-US" altLang="ko-KR" sz="2400" dirty="0"/>
                  <a:t>Pillar </a:t>
                </a:r>
                <a:r>
                  <a:rPr lang="ko-KR" altLang="en-US" sz="2400" dirty="0"/>
                  <a:t>개념을 도입하여 </a:t>
                </a:r>
                <a:r>
                  <a:rPr lang="en-US" altLang="ko-KR" sz="2400" dirty="0"/>
                  <a:t>z</a:t>
                </a:r>
                <a:r>
                  <a:rPr lang="ko-KR" altLang="en-US" sz="2400" dirty="0"/>
                  <a:t>축에 대해 </a:t>
                </a:r>
                <a:r>
                  <a:rPr lang="ko-KR" altLang="en-US" sz="2400" dirty="0" err="1"/>
                  <a:t>신경쓸</a:t>
                </a:r>
                <a:r>
                  <a:rPr lang="ko-KR" altLang="en-US" sz="2400" dirty="0"/>
                  <a:t> 필요가 없어짐</a:t>
                </a:r>
                <a:endParaRPr lang="en-US" altLang="ko-KR" sz="2400" dirty="0"/>
              </a:p>
              <a:p>
                <a:pPr marL="914400" lvl="1" indent="-457200">
                  <a:buAutoNum type="arabicParenR"/>
                </a:pPr>
                <a:r>
                  <a:rPr lang="en-US" altLang="ko-KR" sz="2400" dirty="0"/>
                  <a:t>2D convolutions</a:t>
                </a:r>
                <a:r>
                  <a:rPr lang="ko-KR" altLang="en-US" sz="2400" dirty="0"/>
                  <a:t>만 사용하기 때문에 속도 측면에서 상당히 빠름</a:t>
                </a:r>
                <a:r>
                  <a:rPr lang="en-US" altLang="ko-KR" sz="2400" dirty="0"/>
                  <a:t>.</a:t>
                </a:r>
              </a:p>
              <a:p>
                <a:pPr marL="914400" lvl="1" indent="-457200">
                  <a:buAutoNum type="arabicParenR"/>
                </a:pPr>
                <a:r>
                  <a:rPr lang="en-US" altLang="ko-KR" sz="2400" dirty="0"/>
                  <a:t>Lidar </a:t>
                </a:r>
                <a:r>
                  <a:rPr lang="ko-KR" altLang="en-US" sz="2400" dirty="0"/>
                  <a:t>뿐만 아니라 </a:t>
                </a:r>
                <a:r>
                  <a:rPr lang="en-US" altLang="ko-KR" sz="2400"/>
                  <a:t>Radar</a:t>
                </a:r>
                <a:r>
                  <a:rPr lang="ko-KR" altLang="en-US" sz="2400" dirty="0"/>
                  <a:t>를 이용해서도 학습 가능</a:t>
                </a:r>
                <a:endParaRPr lang="en-US" altLang="ko-KR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2C4ED2-45D0-586C-0D65-9F1E9520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1582063"/>
                <a:ext cx="10692064" cy="2308324"/>
              </a:xfrm>
              <a:prstGeom prst="rect">
                <a:avLst/>
              </a:prstGeom>
              <a:blipFill>
                <a:blip r:embed="rId2"/>
                <a:stretch>
                  <a:fillRect l="-741" t="-2646" b="-52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49363BF-49FE-5D45-598F-AF38809D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237" y="3938513"/>
            <a:ext cx="2329071" cy="2819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977A8D-A065-D084-5214-6014CD8E7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40" y="4033837"/>
            <a:ext cx="2806733" cy="254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9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Introduction (3 / 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내용 개체 틀 5">
            <a:extLst>
              <a:ext uri="{FF2B5EF4-FFF2-40B4-BE49-F238E27FC236}">
                <a16:creationId xmlns:a16="http://schemas.microsoft.com/office/drawing/2014/main" id="{25278C78-43C2-1A2C-EBA2-6CEF320E70E1}"/>
              </a:ext>
            </a:extLst>
          </p:cNvPr>
          <p:cNvSpPr txBox="1">
            <a:spLocks/>
          </p:cNvSpPr>
          <p:nvPr/>
        </p:nvSpPr>
        <p:spPr>
          <a:xfrm>
            <a:off x="772887" y="1558131"/>
            <a:ext cx="66076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/>
              <a:t>Lidar point clouds</a:t>
            </a:r>
            <a:r>
              <a:rPr lang="ko-KR" altLang="en-US" sz="2200" dirty="0"/>
              <a:t>만 사용</a:t>
            </a:r>
            <a:endParaRPr lang="en-US" altLang="ko-KR" sz="2200" dirty="0"/>
          </a:p>
          <a:p>
            <a:r>
              <a:rPr lang="ko-KR" altLang="en-US" sz="2200" dirty="0"/>
              <a:t>기존의 </a:t>
            </a:r>
            <a:r>
              <a:rPr lang="en-US" altLang="ko-KR" sz="2200" dirty="0"/>
              <a:t>Lidar </a:t>
            </a:r>
            <a:r>
              <a:rPr lang="ko-KR" altLang="en-US" sz="2200" dirty="0"/>
              <a:t>혹은 </a:t>
            </a:r>
            <a:r>
              <a:rPr lang="en-US" altLang="ko-KR" sz="2200" dirty="0"/>
              <a:t>Lidar + image </a:t>
            </a:r>
            <a:r>
              <a:rPr lang="ko-KR" altLang="en-US" sz="2200" dirty="0"/>
              <a:t>기반 모델만큼의 성능 </a:t>
            </a:r>
            <a:r>
              <a:rPr lang="en-US" altLang="ko-KR" sz="2200" dirty="0"/>
              <a:t>+ </a:t>
            </a:r>
            <a:r>
              <a:rPr lang="ko-KR" altLang="en-US" sz="2200" dirty="0"/>
              <a:t>더 빠른 속도</a:t>
            </a:r>
            <a:r>
              <a:rPr lang="en-US" altLang="ko-KR" sz="2200" dirty="0"/>
              <a:t>(</a:t>
            </a:r>
            <a:r>
              <a:rPr lang="ko-KR" altLang="en-US" sz="2200" dirty="0"/>
              <a:t>기존의 </a:t>
            </a:r>
            <a:r>
              <a:rPr lang="en-US" altLang="ko-KR" sz="2200" dirty="0"/>
              <a:t>2-4</a:t>
            </a:r>
            <a:r>
              <a:rPr lang="ko-KR" altLang="en-US" sz="2200" dirty="0"/>
              <a:t>배</a:t>
            </a:r>
            <a:r>
              <a:rPr lang="en-US" altLang="ko-KR" sz="2200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7660C0-D81F-7BF8-1BB5-22F24877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884" y="2703183"/>
            <a:ext cx="4892844" cy="4064266"/>
          </a:xfrm>
          <a:prstGeom prst="rect">
            <a:avLst/>
          </a:prstGeom>
        </p:spPr>
      </p:pic>
      <p:sp>
        <p:nvSpPr>
          <p:cNvPr id="15" name="슬라이드 번호 개체 틀 6">
            <a:extLst>
              <a:ext uri="{FF2B5EF4-FFF2-40B4-BE49-F238E27FC236}">
                <a16:creationId xmlns:a16="http://schemas.microsoft.com/office/drawing/2014/main" id="{08003061-428E-A4D2-97B5-B1E14441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54FB0D-F0EB-DA4F-8A25-3F9CC8C70F0B}" type="slidenum">
              <a:rPr kumimoji="1" lang="ko-Kore-KR" altLang="en-US" smtClean="0"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1503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Contribution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D5DC0D-77E8-3C5A-E7B0-0C68D61AD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790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Pillar</a:t>
            </a:r>
            <a:r>
              <a:rPr lang="ko-KR" altLang="en-US" sz="2400" dirty="0"/>
              <a:t>라는 개념을 도입</a:t>
            </a:r>
            <a:r>
              <a:rPr lang="en-US" altLang="ko-KR" sz="2400" dirty="0"/>
              <a:t> + end-to-end 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Pillars</a:t>
            </a:r>
            <a:r>
              <a:rPr lang="ko-KR" altLang="en-US" sz="2400" dirty="0"/>
              <a:t> </a:t>
            </a:r>
            <a:r>
              <a:rPr lang="en-US" altLang="ko-KR" sz="2400" dirty="0"/>
              <a:t>feature</a:t>
            </a:r>
            <a:r>
              <a:rPr lang="ko-KR" altLang="en-US" sz="2400" dirty="0"/>
              <a:t> </a:t>
            </a:r>
            <a:r>
              <a:rPr lang="en-US" altLang="ko-KR" sz="2400" dirty="0" err="1"/>
              <a:t>networ</a:t>
            </a:r>
            <a:r>
              <a:rPr lang="ko-KR" altLang="en-US" sz="2400" dirty="0"/>
              <a:t>를 거치고 나면 </a:t>
            </a:r>
            <a:r>
              <a:rPr lang="en-US" altLang="ko-KR" sz="2400" dirty="0"/>
              <a:t>2D </a:t>
            </a:r>
            <a:r>
              <a:rPr lang="ko-KR" altLang="en-US" sz="2400" dirty="0"/>
              <a:t>형태의 </a:t>
            </a:r>
            <a:r>
              <a:rPr lang="en-US" altLang="ko-KR" sz="2400" dirty="0"/>
              <a:t>pseudo image</a:t>
            </a:r>
            <a:r>
              <a:rPr lang="ko-KR" altLang="en-US" sz="2400" dirty="0"/>
              <a:t>를 이용하여 </a:t>
            </a:r>
            <a:r>
              <a:rPr lang="en-US" altLang="ko-KR" sz="2400" dirty="0"/>
              <a:t>2D CNN </a:t>
            </a:r>
            <a:r>
              <a:rPr lang="ko-KR" altLang="en-US" sz="2400" dirty="0"/>
              <a:t>→ 연산 속도 향상</a:t>
            </a:r>
            <a:endParaRPr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State of the art(SOTA) on cars, pedestrians, and cyclists on both BEV and 3D benchmarks.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Ablation Studies</a:t>
            </a:r>
            <a:r>
              <a:rPr lang="ko-KR" altLang="en-US" sz="2400" dirty="0"/>
              <a:t>를 통해 성능 향상에 중요한 요인 분석</a:t>
            </a:r>
            <a:endParaRPr lang="en-US" altLang="ko-KR" sz="2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5A5C0F-BD88-50DD-7E18-2DA5EBB2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6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83B789-4C97-D818-1437-A609593FE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83" y="3994884"/>
            <a:ext cx="3042591" cy="2863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5EB701-BF8E-BBF4-F935-E380B353F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917" y="4043785"/>
            <a:ext cx="2831680" cy="27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3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rial Rounded MT Bold" panose="020F0704030504030204" pitchFamily="34" charset="0"/>
              </a:rPr>
              <a:t>PointPillars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Network (1 / </a:t>
            </a:r>
            <a:r>
              <a:rPr kumimoji="1" lang="en-US" altLang="ko-KR" dirty="0">
                <a:latin typeface="Arial Rounded MT Bold" panose="020F0704030504030204" pitchFamily="34" charset="0"/>
              </a:rPr>
              <a:t>9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87269-7193-4978-DB9C-7C0BD3935E39}"/>
              </a:ext>
            </a:extLst>
          </p:cNvPr>
          <p:cNvSpPr txBox="1"/>
          <p:nvPr/>
        </p:nvSpPr>
        <p:spPr>
          <a:xfrm>
            <a:off x="1132116" y="1387623"/>
            <a:ext cx="3352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 Architecture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6F9BA-7CF6-C92E-5789-5DDD32C0168F}"/>
              </a:ext>
            </a:extLst>
          </p:cNvPr>
          <p:cNvSpPr txBox="1"/>
          <p:nvPr/>
        </p:nvSpPr>
        <p:spPr>
          <a:xfrm>
            <a:off x="1298120" y="4439396"/>
            <a:ext cx="9595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3 Components</a:t>
            </a:r>
          </a:p>
          <a:p>
            <a:pPr marL="914400" lvl="1" indent="-457200">
              <a:buFont typeface="+mj-lt"/>
              <a:buAutoNum type="arabicParenR"/>
            </a:pPr>
            <a:r>
              <a:rPr kumimoji="1" lang="en-US" altLang="ko-Kore-KR" sz="2000" dirty="0" err="1"/>
              <a:t>Pointcloud</a:t>
            </a:r>
            <a:r>
              <a:rPr kumimoji="1" lang="en-US" altLang="ko-Kore-KR" sz="2000" dirty="0"/>
              <a:t> to Pseudo-Image</a:t>
            </a:r>
          </a:p>
          <a:p>
            <a:pPr marL="914400" lvl="1" indent="-457200">
              <a:buFont typeface="+mj-lt"/>
              <a:buAutoNum type="arabicParenR"/>
            </a:pPr>
            <a:r>
              <a:rPr kumimoji="1" lang="en-US" altLang="ko-Kore-KR" sz="2000" dirty="0"/>
              <a:t>2D convolution Backbone</a:t>
            </a:r>
          </a:p>
          <a:p>
            <a:pPr marL="914400" lvl="1" indent="-457200">
              <a:buFont typeface="+mj-lt"/>
              <a:buAutoNum type="arabicParenR"/>
            </a:pPr>
            <a:r>
              <a:rPr kumimoji="1" lang="en-US" altLang="ko-Kore-KR" sz="2000" dirty="0"/>
              <a:t>Detection Head</a:t>
            </a:r>
          </a:p>
        </p:txBody>
      </p:sp>
      <p:pic>
        <p:nvPicPr>
          <p:cNvPr id="8" name="내용 개체 틀 7" descr="도표이(가) 표시된 사진&#10;&#10;자동 생성된 설명">
            <a:extLst>
              <a:ext uri="{FF2B5EF4-FFF2-40B4-BE49-F238E27FC236}">
                <a16:creationId xmlns:a16="http://schemas.microsoft.com/office/drawing/2014/main" id="{F5125633-A022-1553-4B3B-ADA6C30A8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527" b="56512"/>
          <a:stretch/>
        </p:blipFill>
        <p:spPr>
          <a:xfrm>
            <a:off x="838200" y="2408899"/>
            <a:ext cx="1732280" cy="1384995"/>
          </a:xfrm>
        </p:spPr>
      </p:pic>
      <p:pic>
        <p:nvPicPr>
          <p:cNvPr id="20" name="내용 개체 틀 7" descr="도표이(가) 표시된 사진&#10;&#10;자동 생성된 설명">
            <a:extLst>
              <a:ext uri="{FF2B5EF4-FFF2-40B4-BE49-F238E27FC236}">
                <a16:creationId xmlns:a16="http://schemas.microsoft.com/office/drawing/2014/main" id="{79460D7E-3771-8CAF-E400-706A7C187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81" t="-386" r="18" b="56898"/>
          <a:stretch/>
        </p:blipFill>
        <p:spPr>
          <a:xfrm>
            <a:off x="9747635" y="2408899"/>
            <a:ext cx="1798380" cy="138499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4DE7C2-D8F8-BEB9-98D0-021E6923CA0A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570480" y="3248843"/>
            <a:ext cx="532755" cy="235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77195A3-7952-27B2-C87D-2F5FC541DC77}"/>
              </a:ext>
            </a:extLst>
          </p:cNvPr>
          <p:cNvSpPr/>
          <p:nvPr/>
        </p:nvSpPr>
        <p:spPr>
          <a:xfrm>
            <a:off x="3103235" y="2633598"/>
            <a:ext cx="1682045" cy="123048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</a:rPr>
              <a:t>Pillar</a:t>
            </a:r>
          </a:p>
          <a:p>
            <a:pPr algn="ctr"/>
            <a:r>
              <a:rPr kumimoji="1" lang="en-US" altLang="ko-Kore-KR" b="1" dirty="0">
                <a:solidFill>
                  <a:schemeClr val="tx1"/>
                </a:solidFill>
              </a:rPr>
              <a:t>Feature Net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AB4F0FF-9CBA-1163-B92E-9BDB4461E732}"/>
              </a:ext>
            </a:extLst>
          </p:cNvPr>
          <p:cNvSpPr/>
          <p:nvPr/>
        </p:nvSpPr>
        <p:spPr>
          <a:xfrm>
            <a:off x="5318035" y="2633598"/>
            <a:ext cx="1682045" cy="123048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</a:rPr>
              <a:t>Backbone</a:t>
            </a:r>
          </a:p>
          <a:p>
            <a:pPr algn="ctr"/>
            <a:r>
              <a:rPr kumimoji="1" lang="en-US" altLang="ko-Kore-KR" b="1" dirty="0">
                <a:solidFill>
                  <a:schemeClr val="tx1"/>
                </a:solidFill>
              </a:rPr>
              <a:t>(2D CNN)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C49773DE-745E-3D13-52CA-9224DE65B996}"/>
              </a:ext>
            </a:extLst>
          </p:cNvPr>
          <p:cNvSpPr/>
          <p:nvPr/>
        </p:nvSpPr>
        <p:spPr>
          <a:xfrm>
            <a:off x="7532835" y="2633598"/>
            <a:ext cx="1682045" cy="123048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</a:rPr>
              <a:t>Detection Head (SSD)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5E2EA00-C7C8-4D06-1869-A7D2F5935A5A}"/>
              </a:ext>
            </a:extLst>
          </p:cNvPr>
          <p:cNvCxnSpPr>
            <a:cxnSpLocks/>
          </p:cNvCxnSpPr>
          <p:nvPr/>
        </p:nvCxnSpPr>
        <p:spPr>
          <a:xfrm flipV="1">
            <a:off x="4785280" y="3252491"/>
            <a:ext cx="532755" cy="235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86CF72-9BFA-A2C1-AE35-9E3E67C21052}"/>
              </a:ext>
            </a:extLst>
          </p:cNvPr>
          <p:cNvCxnSpPr>
            <a:cxnSpLocks/>
          </p:cNvCxnSpPr>
          <p:nvPr/>
        </p:nvCxnSpPr>
        <p:spPr>
          <a:xfrm flipV="1">
            <a:off x="7000080" y="3256548"/>
            <a:ext cx="532755" cy="235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47820C2-34AC-D485-A233-67B09E2D7595}"/>
              </a:ext>
            </a:extLst>
          </p:cNvPr>
          <p:cNvCxnSpPr>
            <a:cxnSpLocks/>
          </p:cNvCxnSpPr>
          <p:nvPr/>
        </p:nvCxnSpPr>
        <p:spPr>
          <a:xfrm flipV="1">
            <a:off x="9214880" y="3243916"/>
            <a:ext cx="532755" cy="235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7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rial Rounded MT Bold" panose="020F0704030504030204" pitchFamily="34" charset="0"/>
              </a:rPr>
              <a:t>PointPillars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Network (2 / </a:t>
            </a:r>
            <a:r>
              <a:rPr kumimoji="1" lang="en-US" altLang="ko-KR" dirty="0">
                <a:latin typeface="Arial Rounded MT Bold" panose="020F0704030504030204" pitchFamily="34" charset="0"/>
              </a:rPr>
              <a:t>9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8</a:t>
            </a:fld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53A04-F61A-2420-9263-B5119ABAC599}"/>
              </a:ext>
            </a:extLst>
          </p:cNvPr>
          <p:cNvSpPr txBox="1"/>
          <p:nvPr/>
        </p:nvSpPr>
        <p:spPr>
          <a:xfrm>
            <a:off x="1132115" y="1387623"/>
            <a:ext cx="432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Pointcloud</a:t>
            </a:r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Pseudo-Image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내용 개체 틀 12" descr="도표이(가) 표시된 사진&#10;&#10;자동 생성된 설명">
            <a:extLst>
              <a:ext uri="{FF2B5EF4-FFF2-40B4-BE49-F238E27FC236}">
                <a16:creationId xmlns:a16="http://schemas.microsoft.com/office/drawing/2014/main" id="{EBE3B199-18E8-5EFC-A623-C9E89CB95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95" t="50177" r="51596" b="4742"/>
          <a:stretch/>
        </p:blipFill>
        <p:spPr>
          <a:xfrm>
            <a:off x="2835551" y="2191799"/>
            <a:ext cx="6158040" cy="1843484"/>
          </a:xfr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C2590D-B72D-2062-C912-F3AB8C2CA406}"/>
              </a:ext>
            </a:extLst>
          </p:cNvPr>
          <p:cNvSpPr/>
          <p:nvPr/>
        </p:nvSpPr>
        <p:spPr>
          <a:xfrm>
            <a:off x="2676062" y="3908367"/>
            <a:ext cx="318977" cy="230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B700D5-A793-E74B-8E0A-DD0B280EBADA}"/>
              </a:ext>
            </a:extLst>
          </p:cNvPr>
          <p:cNvSpPr/>
          <p:nvPr/>
        </p:nvSpPr>
        <p:spPr>
          <a:xfrm>
            <a:off x="8834103" y="3896603"/>
            <a:ext cx="318977" cy="230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5129CE-0297-0BD7-1AFC-4A50EEF962DB}"/>
                  </a:ext>
                </a:extLst>
              </p:cNvPr>
              <p:cNvSpPr txBox="1"/>
              <p:nvPr/>
            </p:nvSpPr>
            <p:spPr>
              <a:xfrm>
                <a:off x="1132115" y="4351728"/>
                <a:ext cx="10221685" cy="1775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kumimoji="1" lang="en-US" altLang="ko-Kore-KR" dirty="0"/>
                  <a:t>A point in a point cloud: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kumimoji="1" lang="en-US" altLang="ko-Kore-KR" b="0" dirty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kumimoji="1" lang="en-US" altLang="ko-Kore-KR" b="0" dirty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kumimoji="1" lang="en-US" altLang="ko-Kore-KR" dirty="0"/>
                  <a:t>Creating a set of pillars: the point cloud is discretized into an evenly spaced grid in the x-y plane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kumimoji="1" lang="en-US" altLang="ko-Kore-KR" dirty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altLang="ko-KR" sz="1800" dirty="0"/>
                  <a:t>Point in each pillar : 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ko-Kore-KR" dirty="0"/>
                  <a:t>= 9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5129CE-0297-0BD7-1AFC-4A50EEF9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5" y="4351728"/>
                <a:ext cx="10221685" cy="1775743"/>
              </a:xfrm>
              <a:prstGeom prst="rect">
                <a:avLst/>
              </a:prstGeom>
              <a:blipFill>
                <a:blip r:embed="rId4"/>
                <a:stretch>
                  <a:fillRect l="-496" t="-1418" b="-49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EAC9CA2-EA61-B9C6-FF2A-39040505924C}"/>
              </a:ext>
            </a:extLst>
          </p:cNvPr>
          <p:cNvSpPr/>
          <p:nvPr/>
        </p:nvSpPr>
        <p:spPr>
          <a:xfrm>
            <a:off x="2754086" y="2176968"/>
            <a:ext cx="1404258" cy="1911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FC508C-21E8-1AAE-C3DE-2446F0F50BBD}"/>
                  </a:ext>
                </a:extLst>
              </p:cNvPr>
              <p:cNvSpPr txBox="1"/>
              <p:nvPr/>
            </p:nvSpPr>
            <p:spPr>
              <a:xfrm>
                <a:off x="6095999" y="5535951"/>
                <a:ext cx="4757058" cy="755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ore-KR" sz="1400" b="0" dirty="0"/>
                  <a:t>: reflectance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/>
                      <m:sub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sz="1400" dirty="0"/>
                  <a:t>: distance to the mean of all points in the pillar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/>
                      <m:sub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en-US" altLang="ko-Kore-KR" sz="1400" dirty="0"/>
                  <a:t>: the offset from the pillar x, y center</a:t>
                </a:r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FC508C-21E8-1AAE-C3DE-2446F0F50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535951"/>
                <a:ext cx="4757058" cy="755271"/>
              </a:xfrm>
              <a:prstGeom prst="rect">
                <a:avLst/>
              </a:prstGeom>
              <a:blipFill>
                <a:blip r:embed="rId5"/>
                <a:stretch>
                  <a:fillRect t="-1639" b="-65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42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rial Rounded MT Bold" panose="020F0704030504030204" pitchFamily="34" charset="0"/>
              </a:rPr>
              <a:t>PointPillars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Network (3 / </a:t>
            </a:r>
            <a:r>
              <a:rPr kumimoji="1" lang="en-US" altLang="ko-KR" dirty="0">
                <a:latin typeface="Arial Rounded MT Bold" panose="020F0704030504030204" pitchFamily="34" charset="0"/>
              </a:rPr>
              <a:t>9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9</a:t>
            </a:fld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16B5B-76CF-A8E3-CBD0-F785B1C4C3C5}"/>
              </a:ext>
            </a:extLst>
          </p:cNvPr>
          <p:cNvSpPr txBox="1"/>
          <p:nvPr/>
        </p:nvSpPr>
        <p:spPr>
          <a:xfrm>
            <a:off x="1132115" y="1387623"/>
            <a:ext cx="432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Pointcloud</a:t>
            </a:r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Pseudo-Image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내용 개체 틀 12" descr="도표이(가) 표시된 사진&#10;&#10;자동 생성된 설명">
            <a:extLst>
              <a:ext uri="{FF2B5EF4-FFF2-40B4-BE49-F238E27FC236}">
                <a16:creationId xmlns:a16="http://schemas.microsoft.com/office/drawing/2014/main" id="{F0D7CBBB-8A3F-9893-F287-7C470CF5E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" t="50177" r="51596" b="4742"/>
          <a:stretch/>
        </p:blipFill>
        <p:spPr>
          <a:xfrm>
            <a:off x="1291604" y="2174824"/>
            <a:ext cx="6158040" cy="18434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87E0B6-F6F0-4A9C-2BB9-8958852B668A}"/>
              </a:ext>
            </a:extLst>
          </p:cNvPr>
          <p:cNvSpPr/>
          <p:nvPr/>
        </p:nvSpPr>
        <p:spPr>
          <a:xfrm>
            <a:off x="1132115" y="3891392"/>
            <a:ext cx="318977" cy="230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8F5540-B23B-622E-37D7-4A329F144AE7}"/>
              </a:ext>
            </a:extLst>
          </p:cNvPr>
          <p:cNvSpPr/>
          <p:nvPr/>
        </p:nvSpPr>
        <p:spPr>
          <a:xfrm>
            <a:off x="7290156" y="3879628"/>
            <a:ext cx="318977" cy="230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A60978-F3D4-E73F-DCFA-96BB67112311}"/>
                  </a:ext>
                </a:extLst>
              </p:cNvPr>
              <p:cNvSpPr txBox="1"/>
              <p:nvPr/>
            </p:nvSpPr>
            <p:spPr>
              <a:xfrm>
                <a:off x="1132115" y="4351728"/>
                <a:ext cx="1022168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altLang="ko-KR" sz="1800" dirty="0"/>
                  <a:t>The set of pillars will be mostly empty due to sparsity of the point cloud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altLang="ko-KR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altLang="ko-KR" sz="1800" dirty="0"/>
                  <a:t>Creating a dense tensor: imposing a limit both on the number of non-empty pillars per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ko-KR" sz="1800" dirty="0"/>
                  <a:t> and on the number of points per pillar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altLang="ko-KR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altLang="ko-KR" sz="1800" dirty="0"/>
                  <a:t>Sample or pillar holds too much data:  random sampling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altLang="ko-KR" sz="1800" dirty="0"/>
                  <a:t>Sample or pillar holds too little data:  zero padding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A60978-F3D4-E73F-DCFA-96BB67112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5" y="4351728"/>
                <a:ext cx="10221685" cy="2031325"/>
              </a:xfrm>
              <a:prstGeom prst="rect">
                <a:avLst/>
              </a:prstGeom>
              <a:blipFill>
                <a:blip r:embed="rId3"/>
                <a:stretch>
                  <a:fillRect l="-496" t="-1242" b="-37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F92E4C1-BFF2-31B6-75F6-0A8E16743F66}"/>
              </a:ext>
            </a:extLst>
          </p:cNvPr>
          <p:cNvSpPr/>
          <p:nvPr/>
        </p:nvSpPr>
        <p:spPr>
          <a:xfrm>
            <a:off x="2810338" y="2140874"/>
            <a:ext cx="1404258" cy="1911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A21631A-F287-BF6B-6FF8-1D45F55355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39" r="39223"/>
          <a:stretch/>
        </p:blipFill>
        <p:spPr>
          <a:xfrm>
            <a:off x="7780218" y="2995713"/>
            <a:ext cx="4183183" cy="8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01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2157</Words>
  <Application>Microsoft Office PowerPoint</Application>
  <PresentationFormat>와이드스크린</PresentationFormat>
  <Paragraphs>335</Paragraphs>
  <Slides>31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Lucida Grande</vt:lpstr>
      <vt:lpstr>URWPalladioL</vt:lpstr>
      <vt:lpstr>Arial</vt:lpstr>
      <vt:lpstr>Arial Rounded MT Bold</vt:lpstr>
      <vt:lpstr>Calibri</vt:lpstr>
      <vt:lpstr>Calibri Light</vt:lpstr>
      <vt:lpstr>Cambria Math</vt:lpstr>
      <vt:lpstr>Courier New</vt:lpstr>
      <vt:lpstr>Wingdings</vt:lpstr>
      <vt:lpstr>Office 테마</vt:lpstr>
      <vt:lpstr>PointPillars: Fast Encoders for Object Detection from Point Clouds</vt:lpstr>
      <vt:lpstr>Outline</vt:lpstr>
      <vt:lpstr>Introduction (1 / 3)</vt:lpstr>
      <vt:lpstr>Introduction (2 / 3)</vt:lpstr>
      <vt:lpstr>Introduction (3 / 4)</vt:lpstr>
      <vt:lpstr>Contribution</vt:lpstr>
      <vt:lpstr>PointPillars Network (1 / 9)</vt:lpstr>
      <vt:lpstr>PointPillars Network (2 / 9)</vt:lpstr>
      <vt:lpstr>PointPillars Network (3 / 9)</vt:lpstr>
      <vt:lpstr>PointPillars Network (4 / 9)</vt:lpstr>
      <vt:lpstr>PointPillars Network (5 / 9)</vt:lpstr>
      <vt:lpstr>PointPillars Network (6 / 9)</vt:lpstr>
      <vt:lpstr>PointPillars Network (7 / 9)</vt:lpstr>
      <vt:lpstr>PointPillars Network (8 / 9)</vt:lpstr>
      <vt:lpstr>PointPillars Network (9 / 9)</vt:lpstr>
      <vt:lpstr>Experiments (1 / 13)</vt:lpstr>
      <vt:lpstr>Experiments (2 / 13)</vt:lpstr>
      <vt:lpstr>Experiments (3 / 13)</vt:lpstr>
      <vt:lpstr>Experiments (4 / 13)</vt:lpstr>
      <vt:lpstr>Experiments (5 / 13)</vt:lpstr>
      <vt:lpstr>Experiments (6 / 13)</vt:lpstr>
      <vt:lpstr>Experiments (7 / 13)</vt:lpstr>
      <vt:lpstr>Experiments (8 / 13)</vt:lpstr>
      <vt:lpstr>Experiments (8 / 13)</vt:lpstr>
      <vt:lpstr>Experiments (9 / 13)</vt:lpstr>
      <vt:lpstr>Experiments (10 / 13)</vt:lpstr>
      <vt:lpstr>Experiments (11 / 13)</vt:lpstr>
      <vt:lpstr>Experiments (12 / 13)</vt:lpstr>
      <vt:lpstr>Experiments (13 / 13)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SECOND: Sparsely Embedded Convolutional Detection</dc:title>
  <dc:creator>김대식</dc:creator>
  <cp:lastModifiedBy>근주</cp:lastModifiedBy>
  <cp:revision>121</cp:revision>
  <dcterms:created xsi:type="dcterms:W3CDTF">2023-03-27T04:42:37Z</dcterms:created>
  <dcterms:modified xsi:type="dcterms:W3CDTF">2023-04-12T07:05:19Z</dcterms:modified>
</cp:coreProperties>
</file>